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4.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5.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6.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6"/>
  </p:notesMasterIdLst>
  <p:sldIdLst>
    <p:sldId id="257" r:id="rId2"/>
    <p:sldId id="258" r:id="rId3"/>
    <p:sldId id="260" r:id="rId4"/>
    <p:sldId id="286" r:id="rId5"/>
    <p:sldId id="278" r:id="rId6"/>
    <p:sldId id="279" r:id="rId7"/>
    <p:sldId id="280" r:id="rId8"/>
    <p:sldId id="281" r:id="rId9"/>
    <p:sldId id="282" r:id="rId10"/>
    <p:sldId id="283" r:id="rId11"/>
    <p:sldId id="284" r:id="rId12"/>
    <p:sldId id="285" r:id="rId13"/>
    <p:sldId id="263" r:id="rId14"/>
    <p:sldId id="265" r:id="rId15"/>
    <p:sldId id="266" r:id="rId16"/>
    <p:sldId id="275" r:id="rId17"/>
    <p:sldId id="267" r:id="rId18"/>
    <p:sldId id="288" r:id="rId19"/>
    <p:sldId id="289" r:id="rId20"/>
    <p:sldId id="268" r:id="rId21"/>
    <p:sldId id="269" r:id="rId22"/>
    <p:sldId id="270" r:id="rId23"/>
    <p:sldId id="271" r:id="rId24"/>
    <p:sldId id="292" r:id="rId25"/>
    <p:sldId id="264" r:id="rId26"/>
    <p:sldId id="272" r:id="rId27"/>
    <p:sldId id="290" r:id="rId28"/>
    <p:sldId id="274" r:id="rId29"/>
    <p:sldId id="273" r:id="rId30"/>
    <p:sldId id="276" r:id="rId31"/>
    <p:sldId id="262" r:id="rId32"/>
    <p:sldId id="261" r:id="rId33"/>
    <p:sldId id="291" r:id="rId34"/>
    <p:sldId id="277" r:id="rId3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55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F3B4F31-D6F1-4BD8-B7CE-A86803D832C6}" type="doc">
      <dgm:prSet loTypeId="urn:microsoft.com/office/officeart/2005/8/layout/pyramid2" loCatId="list" qsTypeId="urn:microsoft.com/office/officeart/2005/8/quickstyle/3d7" qsCatId="3D" csTypeId="urn:microsoft.com/office/officeart/2005/8/colors/accent1_2" csCatId="accent1" phldr="1"/>
      <dgm:spPr/>
      <dgm:t>
        <a:bodyPr/>
        <a:lstStyle/>
        <a:p>
          <a:endParaRPr lang="tr-TR"/>
        </a:p>
      </dgm:t>
    </dgm:pt>
    <dgm:pt modelId="{79C376A6-94AF-4ADC-A42E-A18ADAF497C9}">
      <dgm:prSet/>
      <dgm:spPr/>
      <dgm:t>
        <a:bodyPr/>
        <a:lstStyle/>
        <a:p>
          <a:pPr rtl="0"/>
          <a:r>
            <a:rPr lang="tr-TR" b="1" dirty="0">
              <a:solidFill>
                <a:srgbClr val="7030A0"/>
              </a:solidFill>
            </a:rPr>
            <a:t>Madde 1 : Bu kanunun amacı, kalkınma planları ve programlarda yer alan politika ve hedefler doğrultusunda kamu kaynaklarının etkili, ekonomik ve verimli bir şekilde elde edilmesi ve kullanılmasını, hesap verebilirliği ve mali saydamlığı sağlamak üzere, kamu mali yönetiminin yapısını ve işleyişini, kamu bütçelerinin hazırlanmasını, uygulanmasını, tüm mali işlemlerin muhasebeleştirilmesini, raporlanmasını ve mali kontrolü düzenlemektir.</a:t>
          </a:r>
          <a:endParaRPr lang="tr-TR" dirty="0">
            <a:solidFill>
              <a:srgbClr val="7030A0"/>
            </a:solidFill>
          </a:endParaRPr>
        </a:p>
      </dgm:t>
    </dgm:pt>
    <dgm:pt modelId="{ACB8811D-5921-4C29-BB42-39CF050E2891}" type="parTrans" cxnId="{9592760B-EC7E-4E3F-BBFE-6C407A0DFC18}">
      <dgm:prSet/>
      <dgm:spPr/>
      <dgm:t>
        <a:bodyPr/>
        <a:lstStyle/>
        <a:p>
          <a:endParaRPr lang="tr-TR"/>
        </a:p>
      </dgm:t>
    </dgm:pt>
    <dgm:pt modelId="{E0362164-2A15-4FCC-BC8C-83D4E8D979B8}" type="sibTrans" cxnId="{9592760B-EC7E-4E3F-BBFE-6C407A0DFC18}">
      <dgm:prSet/>
      <dgm:spPr/>
      <dgm:t>
        <a:bodyPr/>
        <a:lstStyle/>
        <a:p>
          <a:endParaRPr lang="tr-TR"/>
        </a:p>
      </dgm:t>
    </dgm:pt>
    <dgm:pt modelId="{F0EDFFCF-AC81-4F45-90A9-A7C7ACF89EFD}" type="pres">
      <dgm:prSet presAssocID="{5F3B4F31-D6F1-4BD8-B7CE-A86803D832C6}" presName="compositeShape" presStyleCnt="0">
        <dgm:presLayoutVars>
          <dgm:dir/>
          <dgm:resizeHandles/>
        </dgm:presLayoutVars>
      </dgm:prSet>
      <dgm:spPr/>
    </dgm:pt>
    <dgm:pt modelId="{A592FEDD-EC20-4CC6-AC35-88E09098B854}" type="pres">
      <dgm:prSet presAssocID="{5F3B4F31-D6F1-4BD8-B7CE-A86803D832C6}" presName="pyramid" presStyleLbl="node1" presStyleIdx="0" presStyleCnt="1" custLinFactNeighborX="-26330" custLinFactNeighborY="81"/>
      <dgm:spPr/>
    </dgm:pt>
    <dgm:pt modelId="{C10A581B-7280-454D-A626-D989C16C56DA}" type="pres">
      <dgm:prSet presAssocID="{5F3B4F31-D6F1-4BD8-B7CE-A86803D832C6}" presName="theList" presStyleCnt="0"/>
      <dgm:spPr/>
    </dgm:pt>
    <dgm:pt modelId="{E0924D71-C142-438B-88FB-B2F78A1D4FD8}" type="pres">
      <dgm:prSet presAssocID="{79C376A6-94AF-4ADC-A42E-A18ADAF497C9}" presName="aNode" presStyleLbl="fgAcc1" presStyleIdx="0" presStyleCnt="1" custScaleX="189204" custScaleY="283009" custLinFactNeighborX="29777" custLinFactNeighborY="2619">
        <dgm:presLayoutVars>
          <dgm:bulletEnabled val="1"/>
        </dgm:presLayoutVars>
      </dgm:prSet>
      <dgm:spPr/>
    </dgm:pt>
    <dgm:pt modelId="{A9A767FB-6BFC-4626-BFFA-B3271E343C0D}" type="pres">
      <dgm:prSet presAssocID="{79C376A6-94AF-4ADC-A42E-A18ADAF497C9}" presName="aSpace" presStyleCnt="0"/>
      <dgm:spPr/>
    </dgm:pt>
  </dgm:ptLst>
  <dgm:cxnLst>
    <dgm:cxn modelId="{9592760B-EC7E-4E3F-BBFE-6C407A0DFC18}" srcId="{5F3B4F31-D6F1-4BD8-B7CE-A86803D832C6}" destId="{79C376A6-94AF-4ADC-A42E-A18ADAF497C9}" srcOrd="0" destOrd="0" parTransId="{ACB8811D-5921-4C29-BB42-39CF050E2891}" sibTransId="{E0362164-2A15-4FCC-BC8C-83D4E8D979B8}"/>
    <dgm:cxn modelId="{E85809AF-9F15-4830-8D4D-BFFC6D33D5E6}" type="presOf" srcId="{5F3B4F31-D6F1-4BD8-B7CE-A86803D832C6}" destId="{F0EDFFCF-AC81-4F45-90A9-A7C7ACF89EFD}" srcOrd="0" destOrd="0" presId="urn:microsoft.com/office/officeart/2005/8/layout/pyramid2"/>
    <dgm:cxn modelId="{FF8713E0-4A71-4B87-AD16-391B7A938CDF}" type="presOf" srcId="{79C376A6-94AF-4ADC-A42E-A18ADAF497C9}" destId="{E0924D71-C142-438B-88FB-B2F78A1D4FD8}" srcOrd="0" destOrd="0" presId="urn:microsoft.com/office/officeart/2005/8/layout/pyramid2"/>
    <dgm:cxn modelId="{4728095E-5B60-431C-8F0B-F4D97A41F5F2}" type="presParOf" srcId="{F0EDFFCF-AC81-4F45-90A9-A7C7ACF89EFD}" destId="{A592FEDD-EC20-4CC6-AC35-88E09098B854}" srcOrd="0" destOrd="0" presId="urn:microsoft.com/office/officeart/2005/8/layout/pyramid2"/>
    <dgm:cxn modelId="{21AEDB0C-A6E4-4D8A-8999-35345FE21530}" type="presParOf" srcId="{F0EDFFCF-AC81-4F45-90A9-A7C7ACF89EFD}" destId="{C10A581B-7280-454D-A626-D989C16C56DA}" srcOrd="1" destOrd="0" presId="urn:microsoft.com/office/officeart/2005/8/layout/pyramid2"/>
    <dgm:cxn modelId="{28310FA3-DBAB-4492-83EB-B559FFF8124D}" type="presParOf" srcId="{C10A581B-7280-454D-A626-D989C16C56DA}" destId="{E0924D71-C142-438B-88FB-B2F78A1D4FD8}" srcOrd="0" destOrd="0" presId="urn:microsoft.com/office/officeart/2005/8/layout/pyramid2"/>
    <dgm:cxn modelId="{E5D97EDF-8268-481D-8D85-33BAE4D53E01}" type="presParOf" srcId="{C10A581B-7280-454D-A626-D989C16C56DA}" destId="{A9A767FB-6BFC-4626-BFFA-B3271E343C0D}" srcOrd="1"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7B901F3-3A35-4082-8B37-A31B702B21E6}" type="doc">
      <dgm:prSet loTypeId="urn:microsoft.com/office/officeart/2005/8/layout/arrow3" loCatId="relationship" qsTypeId="urn:microsoft.com/office/officeart/2005/8/quickstyle/simple3" qsCatId="simple" csTypeId="urn:microsoft.com/office/officeart/2005/8/colors/accent1_2" csCatId="accent1" phldr="1"/>
      <dgm:spPr/>
      <dgm:t>
        <a:bodyPr/>
        <a:lstStyle/>
        <a:p>
          <a:endParaRPr lang="tr-TR"/>
        </a:p>
      </dgm:t>
    </dgm:pt>
    <dgm:pt modelId="{F5058608-6C66-4483-8199-16118ABC8160}">
      <dgm:prSet>
        <dgm:style>
          <a:lnRef idx="1">
            <a:schemeClr val="accent3"/>
          </a:lnRef>
          <a:fillRef idx="2">
            <a:schemeClr val="accent3"/>
          </a:fillRef>
          <a:effectRef idx="1">
            <a:schemeClr val="accent3"/>
          </a:effectRef>
          <a:fontRef idx="minor">
            <a:schemeClr val="dk1"/>
          </a:fontRef>
        </dgm:style>
      </dgm:prSet>
      <dgm:spPr/>
      <dgm:t>
        <a:bodyPr/>
        <a:lstStyle/>
        <a:p>
          <a:pPr rtl="0"/>
          <a:r>
            <a:rPr lang="tr-TR" b="1" dirty="0"/>
            <a:t>Bütçe İşlemlerinin Yıllık Seyri</a:t>
          </a:r>
          <a:endParaRPr lang="tr-TR" dirty="0"/>
        </a:p>
      </dgm:t>
    </dgm:pt>
    <dgm:pt modelId="{B40B2A4E-F700-45D8-8462-BCF213154DF9}" type="parTrans" cxnId="{90316D25-F323-4663-A4C5-E742314E4216}">
      <dgm:prSet/>
      <dgm:spPr/>
      <dgm:t>
        <a:bodyPr/>
        <a:lstStyle/>
        <a:p>
          <a:endParaRPr lang="tr-TR"/>
        </a:p>
      </dgm:t>
    </dgm:pt>
    <dgm:pt modelId="{2FBE1130-ABAF-4A85-A604-4CA983937142}" type="sibTrans" cxnId="{90316D25-F323-4663-A4C5-E742314E4216}">
      <dgm:prSet/>
      <dgm:spPr/>
      <dgm:t>
        <a:bodyPr/>
        <a:lstStyle/>
        <a:p>
          <a:endParaRPr lang="tr-TR"/>
        </a:p>
      </dgm:t>
    </dgm:pt>
    <dgm:pt modelId="{2914CEDB-4052-43C1-BA70-FB275ECD0A1C}" type="pres">
      <dgm:prSet presAssocID="{77B901F3-3A35-4082-8B37-A31B702B21E6}" presName="compositeShape" presStyleCnt="0">
        <dgm:presLayoutVars>
          <dgm:chMax val="2"/>
          <dgm:dir/>
          <dgm:resizeHandles val="exact"/>
        </dgm:presLayoutVars>
      </dgm:prSet>
      <dgm:spPr/>
    </dgm:pt>
    <dgm:pt modelId="{11EB3A82-EBCA-4BD0-B9E1-E015CBBE8330}" type="pres">
      <dgm:prSet presAssocID="{F5058608-6C66-4483-8199-16118ABC8160}" presName="downArrow" presStyleLbl="node1" presStyleIdx="0" presStyleCnt="1" custLinFactNeighborX="-15371" custLinFactNeighborY="-11940"/>
      <dgm:spPr/>
    </dgm:pt>
    <dgm:pt modelId="{F27128AA-64CB-4227-ACAD-BCFFD6666465}" type="pres">
      <dgm:prSet presAssocID="{F5058608-6C66-4483-8199-16118ABC8160}" presName="downArrowText" presStyleLbl="revTx" presStyleIdx="0" presStyleCnt="1" custScaleX="122776" custLinFactNeighborX="-12336" custLinFactNeighborY="-4552">
        <dgm:presLayoutVars>
          <dgm:bulletEnabled val="1"/>
        </dgm:presLayoutVars>
      </dgm:prSet>
      <dgm:spPr/>
    </dgm:pt>
  </dgm:ptLst>
  <dgm:cxnLst>
    <dgm:cxn modelId="{90316D25-F323-4663-A4C5-E742314E4216}" srcId="{77B901F3-3A35-4082-8B37-A31B702B21E6}" destId="{F5058608-6C66-4483-8199-16118ABC8160}" srcOrd="0" destOrd="0" parTransId="{B40B2A4E-F700-45D8-8462-BCF213154DF9}" sibTransId="{2FBE1130-ABAF-4A85-A604-4CA983937142}"/>
    <dgm:cxn modelId="{561AB7C6-3187-4A78-8DEF-2EF3DB5697AC}" type="presOf" srcId="{77B901F3-3A35-4082-8B37-A31B702B21E6}" destId="{2914CEDB-4052-43C1-BA70-FB275ECD0A1C}" srcOrd="0" destOrd="0" presId="urn:microsoft.com/office/officeart/2005/8/layout/arrow3"/>
    <dgm:cxn modelId="{9AD110E0-D39C-4014-94DF-70D7C4DF2112}" type="presOf" srcId="{F5058608-6C66-4483-8199-16118ABC8160}" destId="{F27128AA-64CB-4227-ACAD-BCFFD6666465}" srcOrd="0" destOrd="0" presId="urn:microsoft.com/office/officeart/2005/8/layout/arrow3"/>
    <dgm:cxn modelId="{8E6A9C28-55D6-4CB4-9F71-73CA4C7BA1EE}" type="presParOf" srcId="{2914CEDB-4052-43C1-BA70-FB275ECD0A1C}" destId="{11EB3A82-EBCA-4BD0-B9E1-E015CBBE8330}" srcOrd="0" destOrd="0" presId="urn:microsoft.com/office/officeart/2005/8/layout/arrow3"/>
    <dgm:cxn modelId="{594D2AA1-E485-4506-AACA-CD0E66CD86F5}" type="presParOf" srcId="{2914CEDB-4052-43C1-BA70-FB275ECD0A1C}" destId="{F27128AA-64CB-4227-ACAD-BCFFD6666465}" srcOrd="1" destOrd="0" presId="urn:microsoft.com/office/officeart/2005/8/layout/arrow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09100C9-5092-4F69-AC11-1D20073D0951}" type="doc">
      <dgm:prSet loTypeId="urn:microsoft.com/office/officeart/2005/8/layout/vList2" loCatId="list" qsTypeId="urn:microsoft.com/office/officeart/2005/8/quickstyle/3d1" qsCatId="3D" csTypeId="urn:microsoft.com/office/officeart/2005/8/colors/accent1_2" csCatId="accent1" phldr="1"/>
      <dgm:spPr/>
      <dgm:t>
        <a:bodyPr/>
        <a:lstStyle/>
        <a:p>
          <a:endParaRPr lang="tr-TR"/>
        </a:p>
      </dgm:t>
    </dgm:pt>
    <dgm:pt modelId="{9F1E88BC-E276-4CE3-85D5-E4B228A6D5B9}">
      <dgm:prSet>
        <dgm:style>
          <a:lnRef idx="0">
            <a:schemeClr val="accent3"/>
          </a:lnRef>
          <a:fillRef idx="3">
            <a:schemeClr val="accent3"/>
          </a:fillRef>
          <a:effectRef idx="3">
            <a:schemeClr val="accent3"/>
          </a:effectRef>
          <a:fontRef idx="minor">
            <a:schemeClr val="lt1"/>
          </a:fontRef>
        </dgm:style>
      </dgm:prSet>
      <dgm:spPr/>
      <dgm:t>
        <a:bodyPr/>
        <a:lstStyle/>
        <a:p>
          <a:pPr rtl="0"/>
          <a:r>
            <a:rPr lang="tr-TR" b="1" dirty="0"/>
            <a:t>Stratejik Planlama ve Performans Esaslı  Bütçeleme</a:t>
          </a:r>
          <a:endParaRPr lang="tr-TR" dirty="0"/>
        </a:p>
      </dgm:t>
    </dgm:pt>
    <dgm:pt modelId="{92CAB88C-DBC6-44DD-9CA6-D9D763A36DAA}" type="parTrans" cxnId="{AC737461-FC1B-4A1D-ACF5-09BBF1919C05}">
      <dgm:prSet/>
      <dgm:spPr/>
      <dgm:t>
        <a:bodyPr/>
        <a:lstStyle/>
        <a:p>
          <a:endParaRPr lang="tr-TR"/>
        </a:p>
      </dgm:t>
    </dgm:pt>
    <dgm:pt modelId="{FA413405-1D68-4FF6-8A10-93A863573A65}" type="sibTrans" cxnId="{AC737461-FC1B-4A1D-ACF5-09BBF1919C05}">
      <dgm:prSet/>
      <dgm:spPr/>
      <dgm:t>
        <a:bodyPr/>
        <a:lstStyle/>
        <a:p>
          <a:endParaRPr lang="tr-TR"/>
        </a:p>
      </dgm:t>
    </dgm:pt>
    <dgm:pt modelId="{61FF602B-DE5B-48C8-BFF5-4BA6BD03BD40}" type="pres">
      <dgm:prSet presAssocID="{309100C9-5092-4F69-AC11-1D20073D0951}" presName="linear" presStyleCnt="0">
        <dgm:presLayoutVars>
          <dgm:animLvl val="lvl"/>
          <dgm:resizeHandles val="exact"/>
        </dgm:presLayoutVars>
      </dgm:prSet>
      <dgm:spPr/>
    </dgm:pt>
    <dgm:pt modelId="{D16C9E72-3175-4C59-8921-16467FE01D3E}" type="pres">
      <dgm:prSet presAssocID="{9F1E88BC-E276-4CE3-85D5-E4B228A6D5B9}" presName="parentText" presStyleLbl="node1" presStyleIdx="0" presStyleCnt="1">
        <dgm:presLayoutVars>
          <dgm:chMax val="0"/>
          <dgm:bulletEnabled val="1"/>
        </dgm:presLayoutVars>
      </dgm:prSet>
      <dgm:spPr/>
    </dgm:pt>
  </dgm:ptLst>
  <dgm:cxnLst>
    <dgm:cxn modelId="{AC737461-FC1B-4A1D-ACF5-09BBF1919C05}" srcId="{309100C9-5092-4F69-AC11-1D20073D0951}" destId="{9F1E88BC-E276-4CE3-85D5-E4B228A6D5B9}" srcOrd="0" destOrd="0" parTransId="{92CAB88C-DBC6-44DD-9CA6-D9D763A36DAA}" sibTransId="{FA413405-1D68-4FF6-8A10-93A863573A65}"/>
    <dgm:cxn modelId="{5668A2F3-58D6-48D6-864D-2B64453F9FB7}" type="presOf" srcId="{309100C9-5092-4F69-AC11-1D20073D0951}" destId="{61FF602B-DE5B-48C8-BFF5-4BA6BD03BD40}" srcOrd="0" destOrd="0" presId="urn:microsoft.com/office/officeart/2005/8/layout/vList2"/>
    <dgm:cxn modelId="{A846FDF8-D6DB-4CAD-A198-0004B2281A40}" type="presOf" srcId="{9F1E88BC-E276-4CE3-85D5-E4B228A6D5B9}" destId="{D16C9E72-3175-4C59-8921-16467FE01D3E}" srcOrd="0" destOrd="0" presId="urn:microsoft.com/office/officeart/2005/8/layout/vList2"/>
    <dgm:cxn modelId="{118FBA40-8156-4505-AF30-205BA83730C6}" type="presParOf" srcId="{61FF602B-DE5B-48C8-BFF5-4BA6BD03BD40}" destId="{D16C9E72-3175-4C59-8921-16467FE01D3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5FC1157-5AD2-4ACF-97FA-D128239DA5F6}"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tr-TR"/>
        </a:p>
      </dgm:t>
    </dgm:pt>
    <dgm:pt modelId="{50BFFA21-00A2-4E48-9B1B-3077DFA0D32B}">
      <dgm:prSet/>
      <dgm:spPr/>
      <dgm:t>
        <a:bodyPr/>
        <a:lstStyle/>
        <a:p>
          <a:pPr algn="just" rtl="0"/>
          <a:r>
            <a:rPr lang="tr-TR" b="1" u="sng" dirty="0">
              <a:solidFill>
                <a:srgbClr val="00B050"/>
              </a:solidFill>
              <a:latin typeface="Calibri" panose="020F0502020204030204" pitchFamily="34" charset="0"/>
            </a:rPr>
            <a:t>MADDE 9 :</a:t>
          </a:r>
          <a:r>
            <a:rPr lang="tr-TR" dirty="0">
              <a:solidFill>
                <a:srgbClr val="00B050"/>
              </a:solidFill>
              <a:latin typeface="Calibri" panose="020F0502020204030204" pitchFamily="34" charset="0"/>
            </a:rPr>
            <a:t> </a:t>
          </a:r>
          <a:r>
            <a:rPr lang="tr-TR" dirty="0">
              <a:solidFill>
                <a:srgbClr val="7030A0"/>
              </a:solidFill>
              <a:latin typeface="Calibri" panose="020F0502020204030204" pitchFamily="34" charset="0"/>
            </a:rPr>
            <a:t>Kamu idareleri; kalkınma planları, programlar, ilgili mevzuat ve benimsedikleri temel ilkeler çerçevesinde geleceğe ilişkin misyon ve vizyonlarını oluşturmak, stratejik amaçlar ve ölçülebilir hedefler saptamak, performanslarını önceden belirlenmiş olan göstergeler doğrultusunda ölçmek ve bu sürecin izleme ve değerlendirmesini yapmak amacıyla katılımcı yöntemlerle stratejik plan hazırlarlar. Kamu idareleri, kamu hizmetlerinin istenilen düzeyde ve kalitede sunulabilmesi için bütçeleri ile program ve proje bazında kaynak tahsislerini; stratejik planlarına, yıllık amaç ve hedefleri ile performans göstergelerine dayandırmak zorundadırlar.</a:t>
          </a:r>
        </a:p>
      </dgm:t>
    </dgm:pt>
    <dgm:pt modelId="{B6BD025E-113F-489D-ADBE-13BD92DDF3FA}" type="parTrans" cxnId="{14245A2E-1357-48D5-820E-D1FDE497462A}">
      <dgm:prSet/>
      <dgm:spPr/>
      <dgm:t>
        <a:bodyPr/>
        <a:lstStyle/>
        <a:p>
          <a:endParaRPr lang="tr-TR"/>
        </a:p>
      </dgm:t>
    </dgm:pt>
    <dgm:pt modelId="{2C8C83F5-8CA3-4A4C-9DDC-F5D179568E82}" type="sibTrans" cxnId="{14245A2E-1357-48D5-820E-D1FDE497462A}">
      <dgm:prSet/>
      <dgm:spPr/>
      <dgm:t>
        <a:bodyPr/>
        <a:lstStyle/>
        <a:p>
          <a:endParaRPr lang="tr-TR"/>
        </a:p>
      </dgm:t>
    </dgm:pt>
    <dgm:pt modelId="{79D88833-BA75-4671-92FF-35A787DAF3BD}" type="pres">
      <dgm:prSet presAssocID="{75FC1157-5AD2-4ACF-97FA-D128239DA5F6}" presName="Name0" presStyleCnt="0">
        <dgm:presLayoutVars>
          <dgm:chMax val="7"/>
          <dgm:dir/>
          <dgm:animLvl val="lvl"/>
          <dgm:resizeHandles val="exact"/>
        </dgm:presLayoutVars>
      </dgm:prSet>
      <dgm:spPr/>
    </dgm:pt>
    <dgm:pt modelId="{B164FAE2-A4C9-459C-BEF8-6AF0940B6B4E}" type="pres">
      <dgm:prSet presAssocID="{50BFFA21-00A2-4E48-9B1B-3077DFA0D32B}" presName="circle1" presStyleLbl="node1" presStyleIdx="0" presStyleCnt="1"/>
      <dgm:spPr/>
    </dgm:pt>
    <dgm:pt modelId="{FEB04E45-B10F-4C1D-923B-07B988CB6A77}" type="pres">
      <dgm:prSet presAssocID="{50BFFA21-00A2-4E48-9B1B-3077DFA0D32B}" presName="space" presStyleCnt="0"/>
      <dgm:spPr/>
    </dgm:pt>
    <dgm:pt modelId="{CF03A4BD-66FA-4ACC-AFB0-6D9F18AF9784}" type="pres">
      <dgm:prSet presAssocID="{50BFFA21-00A2-4E48-9B1B-3077DFA0D32B}" presName="rect1" presStyleLbl="alignAcc1" presStyleIdx="0" presStyleCnt="1"/>
      <dgm:spPr/>
    </dgm:pt>
    <dgm:pt modelId="{B37CFF75-ADF4-4428-B8C5-E694D9831A9A}" type="pres">
      <dgm:prSet presAssocID="{50BFFA21-00A2-4E48-9B1B-3077DFA0D32B}" presName="rect1ParTxNoCh" presStyleLbl="alignAcc1" presStyleIdx="0" presStyleCnt="1">
        <dgm:presLayoutVars>
          <dgm:chMax val="1"/>
          <dgm:bulletEnabled val="1"/>
        </dgm:presLayoutVars>
      </dgm:prSet>
      <dgm:spPr/>
    </dgm:pt>
  </dgm:ptLst>
  <dgm:cxnLst>
    <dgm:cxn modelId="{14245A2E-1357-48D5-820E-D1FDE497462A}" srcId="{75FC1157-5AD2-4ACF-97FA-D128239DA5F6}" destId="{50BFFA21-00A2-4E48-9B1B-3077DFA0D32B}" srcOrd="0" destOrd="0" parTransId="{B6BD025E-113F-489D-ADBE-13BD92DDF3FA}" sibTransId="{2C8C83F5-8CA3-4A4C-9DDC-F5D179568E82}"/>
    <dgm:cxn modelId="{986D9741-25EF-4C04-96AF-4E026B34D1D9}" type="presOf" srcId="{50BFFA21-00A2-4E48-9B1B-3077DFA0D32B}" destId="{CF03A4BD-66FA-4ACC-AFB0-6D9F18AF9784}" srcOrd="0" destOrd="0" presId="urn:microsoft.com/office/officeart/2005/8/layout/target3"/>
    <dgm:cxn modelId="{D8245877-4EF5-487E-BF51-B6B3A22E0813}" type="presOf" srcId="{50BFFA21-00A2-4E48-9B1B-3077DFA0D32B}" destId="{B37CFF75-ADF4-4428-B8C5-E694D9831A9A}" srcOrd="1" destOrd="0" presId="urn:microsoft.com/office/officeart/2005/8/layout/target3"/>
    <dgm:cxn modelId="{EC417CAA-FF56-47E4-B15D-79086AB9C612}" type="presOf" srcId="{75FC1157-5AD2-4ACF-97FA-D128239DA5F6}" destId="{79D88833-BA75-4671-92FF-35A787DAF3BD}" srcOrd="0" destOrd="0" presId="urn:microsoft.com/office/officeart/2005/8/layout/target3"/>
    <dgm:cxn modelId="{615C48CF-96FF-47B3-857B-1EF010901837}" type="presParOf" srcId="{79D88833-BA75-4671-92FF-35A787DAF3BD}" destId="{B164FAE2-A4C9-459C-BEF8-6AF0940B6B4E}" srcOrd="0" destOrd="0" presId="urn:microsoft.com/office/officeart/2005/8/layout/target3"/>
    <dgm:cxn modelId="{8DBE9EDB-57BA-40E5-BB9A-E1069D98CB2B}" type="presParOf" srcId="{79D88833-BA75-4671-92FF-35A787DAF3BD}" destId="{FEB04E45-B10F-4C1D-923B-07B988CB6A77}" srcOrd="1" destOrd="0" presId="urn:microsoft.com/office/officeart/2005/8/layout/target3"/>
    <dgm:cxn modelId="{D7E9D781-04C9-4C93-9C20-71B7074B6780}" type="presParOf" srcId="{79D88833-BA75-4671-92FF-35A787DAF3BD}" destId="{CF03A4BD-66FA-4ACC-AFB0-6D9F18AF9784}" srcOrd="2" destOrd="0" presId="urn:microsoft.com/office/officeart/2005/8/layout/target3"/>
    <dgm:cxn modelId="{8A6AA567-0255-44EA-93CA-308B2BC5077D}" type="presParOf" srcId="{79D88833-BA75-4671-92FF-35A787DAF3BD}" destId="{B37CFF75-ADF4-4428-B8C5-E694D9831A9A}" srcOrd="3" destOrd="0" presId="urn:microsoft.com/office/officeart/2005/8/layout/target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35E66FE-A36F-4127-AA48-6B9C6FB4C535}"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tr-TR"/>
        </a:p>
      </dgm:t>
    </dgm:pt>
    <dgm:pt modelId="{E7CDC65D-0A25-4465-BE44-14BCB6666F50}">
      <dgm:prSet/>
      <dgm:spPr/>
      <dgm:t>
        <a:bodyPr/>
        <a:lstStyle/>
        <a:p>
          <a:pPr rtl="0"/>
          <a:r>
            <a:rPr lang="tr-TR" b="1" dirty="0">
              <a:solidFill>
                <a:srgbClr val="0070C0"/>
              </a:solidFill>
            </a:rPr>
            <a:t>Performans Esaslı  Bütçeleme</a:t>
          </a:r>
          <a:endParaRPr lang="tr-TR" dirty="0">
            <a:solidFill>
              <a:srgbClr val="0070C0"/>
            </a:solidFill>
          </a:endParaRPr>
        </a:p>
      </dgm:t>
    </dgm:pt>
    <dgm:pt modelId="{CA7FD188-C668-49B6-BAA2-2A93D050B220}" type="parTrans" cxnId="{9C12809A-7079-419E-9495-CB5A58C3E6C5}">
      <dgm:prSet/>
      <dgm:spPr/>
      <dgm:t>
        <a:bodyPr/>
        <a:lstStyle/>
        <a:p>
          <a:endParaRPr lang="tr-TR"/>
        </a:p>
      </dgm:t>
    </dgm:pt>
    <dgm:pt modelId="{79C3437F-86CF-4B06-8A10-5D7AE7B5AC19}" type="sibTrans" cxnId="{9C12809A-7079-419E-9495-CB5A58C3E6C5}">
      <dgm:prSet/>
      <dgm:spPr/>
      <dgm:t>
        <a:bodyPr/>
        <a:lstStyle/>
        <a:p>
          <a:endParaRPr lang="tr-TR"/>
        </a:p>
      </dgm:t>
    </dgm:pt>
    <dgm:pt modelId="{F3CEF0ED-DB5F-4D92-97EE-C15502D7E9B3}">
      <dgm:prSet>
        <dgm:style>
          <a:lnRef idx="1">
            <a:schemeClr val="accent6"/>
          </a:lnRef>
          <a:fillRef idx="2">
            <a:schemeClr val="accent6"/>
          </a:fillRef>
          <a:effectRef idx="1">
            <a:schemeClr val="accent6"/>
          </a:effectRef>
          <a:fontRef idx="minor">
            <a:schemeClr val="dk1"/>
          </a:fontRef>
        </dgm:style>
      </dgm:prSet>
      <dgm:spPr/>
      <dgm:t>
        <a:bodyPr/>
        <a:lstStyle/>
        <a:p>
          <a:r>
            <a:rPr lang="tr-TR" dirty="0">
              <a:solidFill>
                <a:schemeClr val="accent5"/>
              </a:solidFill>
            </a:rPr>
            <a:t>Stratejik Planlama ve Performans Esaslı Bütçeleme</a:t>
          </a:r>
        </a:p>
      </dgm:t>
    </dgm:pt>
    <dgm:pt modelId="{ABAA1CB1-65AA-4500-9A13-CC874B97E662}" type="parTrans" cxnId="{F2C72FD9-F996-4A93-B666-52DA10F02B26}">
      <dgm:prSet/>
      <dgm:spPr/>
      <dgm:t>
        <a:bodyPr/>
        <a:lstStyle/>
        <a:p>
          <a:endParaRPr lang="tr-TR"/>
        </a:p>
      </dgm:t>
    </dgm:pt>
    <dgm:pt modelId="{B7282C1F-A317-41E4-A134-489241C26110}" type="sibTrans" cxnId="{F2C72FD9-F996-4A93-B666-52DA10F02B26}">
      <dgm:prSet/>
      <dgm:spPr/>
      <dgm:t>
        <a:bodyPr/>
        <a:lstStyle/>
        <a:p>
          <a:endParaRPr lang="tr-TR"/>
        </a:p>
      </dgm:t>
    </dgm:pt>
    <dgm:pt modelId="{6CD726E4-41D6-4427-AC59-E7ED39F4FE84}" type="pres">
      <dgm:prSet presAssocID="{335E66FE-A36F-4127-AA48-6B9C6FB4C535}" presName="linearFlow" presStyleCnt="0">
        <dgm:presLayoutVars>
          <dgm:dir/>
          <dgm:animLvl val="lvl"/>
          <dgm:resizeHandles val="exact"/>
        </dgm:presLayoutVars>
      </dgm:prSet>
      <dgm:spPr/>
    </dgm:pt>
    <dgm:pt modelId="{2A524098-00F6-4A8B-B511-ED319641F334}" type="pres">
      <dgm:prSet presAssocID="{E7CDC65D-0A25-4465-BE44-14BCB6666F50}" presName="composite" presStyleCnt="0"/>
      <dgm:spPr/>
    </dgm:pt>
    <dgm:pt modelId="{4AF6570E-E4DE-4E0F-AAE4-DABCA33BDC85}" type="pres">
      <dgm:prSet presAssocID="{E7CDC65D-0A25-4465-BE44-14BCB6666F50}" presName="parentText" presStyleLbl="alignNode1" presStyleIdx="0" presStyleCnt="1" custAng="0" custScaleX="490076" custLinFactNeighborX="-80655">
        <dgm:presLayoutVars>
          <dgm:chMax val="1"/>
          <dgm:bulletEnabled val="1"/>
        </dgm:presLayoutVars>
      </dgm:prSet>
      <dgm:spPr/>
    </dgm:pt>
    <dgm:pt modelId="{47532887-321F-4E4C-B400-C893F1C6813A}" type="pres">
      <dgm:prSet presAssocID="{E7CDC65D-0A25-4465-BE44-14BCB6666F50}" presName="descendantText" presStyleLbl="alignAcc1" presStyleIdx="0" presStyleCnt="1" custScaleX="73396" custLinFactNeighborX="7190" custLinFactNeighborY="31880">
        <dgm:presLayoutVars>
          <dgm:bulletEnabled val="1"/>
        </dgm:presLayoutVars>
      </dgm:prSet>
      <dgm:spPr/>
    </dgm:pt>
  </dgm:ptLst>
  <dgm:cxnLst>
    <dgm:cxn modelId="{EE23644C-2201-4376-A6BF-C884EA899ED6}" type="presOf" srcId="{E7CDC65D-0A25-4465-BE44-14BCB6666F50}" destId="{4AF6570E-E4DE-4E0F-AAE4-DABCA33BDC85}" srcOrd="0" destOrd="0" presId="urn:microsoft.com/office/officeart/2005/8/layout/chevron2"/>
    <dgm:cxn modelId="{9C12809A-7079-419E-9495-CB5A58C3E6C5}" srcId="{335E66FE-A36F-4127-AA48-6B9C6FB4C535}" destId="{E7CDC65D-0A25-4465-BE44-14BCB6666F50}" srcOrd="0" destOrd="0" parTransId="{CA7FD188-C668-49B6-BAA2-2A93D050B220}" sibTransId="{79C3437F-86CF-4B06-8A10-5D7AE7B5AC19}"/>
    <dgm:cxn modelId="{D59AE8B1-89C6-49EE-B795-DA1AF35D3E46}" type="presOf" srcId="{F3CEF0ED-DB5F-4D92-97EE-C15502D7E9B3}" destId="{47532887-321F-4E4C-B400-C893F1C6813A}" srcOrd="0" destOrd="0" presId="urn:microsoft.com/office/officeart/2005/8/layout/chevron2"/>
    <dgm:cxn modelId="{D2AA7FD8-F773-4CA5-A1FD-F35CE98EBFB0}" type="presOf" srcId="{335E66FE-A36F-4127-AA48-6B9C6FB4C535}" destId="{6CD726E4-41D6-4427-AC59-E7ED39F4FE84}" srcOrd="0" destOrd="0" presId="urn:microsoft.com/office/officeart/2005/8/layout/chevron2"/>
    <dgm:cxn modelId="{F2C72FD9-F996-4A93-B666-52DA10F02B26}" srcId="{E7CDC65D-0A25-4465-BE44-14BCB6666F50}" destId="{F3CEF0ED-DB5F-4D92-97EE-C15502D7E9B3}" srcOrd="0" destOrd="0" parTransId="{ABAA1CB1-65AA-4500-9A13-CC874B97E662}" sibTransId="{B7282C1F-A317-41E4-A134-489241C26110}"/>
    <dgm:cxn modelId="{BCD23A1A-C523-431C-BE87-406EA896D3B9}" type="presParOf" srcId="{6CD726E4-41D6-4427-AC59-E7ED39F4FE84}" destId="{2A524098-00F6-4A8B-B511-ED319641F334}" srcOrd="0" destOrd="0" presId="urn:microsoft.com/office/officeart/2005/8/layout/chevron2"/>
    <dgm:cxn modelId="{8215C6B2-750F-47E2-914E-B8DB6B431078}" type="presParOf" srcId="{2A524098-00F6-4A8B-B511-ED319641F334}" destId="{4AF6570E-E4DE-4E0F-AAE4-DABCA33BDC85}" srcOrd="0" destOrd="0" presId="urn:microsoft.com/office/officeart/2005/8/layout/chevron2"/>
    <dgm:cxn modelId="{6852BF4E-D493-48B0-91E0-FD58DA66E9C7}" type="presParOf" srcId="{2A524098-00F6-4A8B-B511-ED319641F334}" destId="{47532887-321F-4E4C-B400-C893F1C6813A}"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43F6122-3813-48B7-9292-D142BFFCACC4}"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tr-TR"/>
        </a:p>
      </dgm:t>
    </dgm:pt>
    <dgm:pt modelId="{C47F43B8-054F-4AB9-B707-A95E6B304184}">
      <dgm:prSet/>
      <dgm:spPr/>
      <dgm:t>
        <a:bodyPr/>
        <a:lstStyle/>
        <a:p>
          <a:pPr rtl="0"/>
          <a:r>
            <a:rPr lang="tr-TR" dirty="0">
              <a:solidFill>
                <a:srgbClr val="7030A0"/>
              </a:solidFill>
              <a:latin typeface="Albertus MT Lt" panose="020E0502030304020304" pitchFamily="34" charset="0"/>
            </a:rPr>
            <a:t>01-Personel Giderleri ile 02-Sosyal Güvenlik Kurumlarına Devlet Primi Giderleri tekliflerinde bütçe fişine açıklama yapılmayacaktır.</a:t>
          </a:r>
        </a:p>
      </dgm:t>
    </dgm:pt>
    <dgm:pt modelId="{05C7F4CB-E953-4DD2-B390-4B7F6171FE6B}" type="parTrans" cxnId="{992AE04C-42C2-4BE5-A996-4C01ACDF8BA5}">
      <dgm:prSet/>
      <dgm:spPr/>
      <dgm:t>
        <a:bodyPr/>
        <a:lstStyle/>
        <a:p>
          <a:endParaRPr lang="tr-TR"/>
        </a:p>
      </dgm:t>
    </dgm:pt>
    <dgm:pt modelId="{B99F207D-8CBC-4C0F-894E-D2C88D41CA90}" type="sibTrans" cxnId="{992AE04C-42C2-4BE5-A996-4C01ACDF8BA5}">
      <dgm:prSet/>
      <dgm:spPr/>
      <dgm:t>
        <a:bodyPr/>
        <a:lstStyle/>
        <a:p>
          <a:endParaRPr lang="tr-TR"/>
        </a:p>
      </dgm:t>
    </dgm:pt>
    <dgm:pt modelId="{4D38055E-DA37-4FBC-9FE8-3965DD0254D6}" type="pres">
      <dgm:prSet presAssocID="{343F6122-3813-48B7-9292-D142BFFCACC4}" presName="Name0" presStyleCnt="0">
        <dgm:presLayoutVars>
          <dgm:dir/>
          <dgm:animLvl val="lvl"/>
          <dgm:resizeHandles val="exact"/>
        </dgm:presLayoutVars>
      </dgm:prSet>
      <dgm:spPr/>
    </dgm:pt>
    <dgm:pt modelId="{620738E9-CA59-4E92-A1E9-2D2AED951557}" type="pres">
      <dgm:prSet presAssocID="{C47F43B8-054F-4AB9-B707-A95E6B304184}" presName="linNode" presStyleCnt="0"/>
      <dgm:spPr/>
    </dgm:pt>
    <dgm:pt modelId="{97EC27D8-879A-4B04-9284-A9B1DA3CD003}" type="pres">
      <dgm:prSet presAssocID="{C47F43B8-054F-4AB9-B707-A95E6B304184}" presName="parentText" presStyleLbl="node1" presStyleIdx="0" presStyleCnt="1" custScaleX="250798">
        <dgm:presLayoutVars>
          <dgm:chMax val="1"/>
          <dgm:bulletEnabled val="1"/>
        </dgm:presLayoutVars>
      </dgm:prSet>
      <dgm:spPr/>
    </dgm:pt>
  </dgm:ptLst>
  <dgm:cxnLst>
    <dgm:cxn modelId="{3B77BE2A-8649-4A97-B6DB-1341D5412C3B}" type="presOf" srcId="{C47F43B8-054F-4AB9-B707-A95E6B304184}" destId="{97EC27D8-879A-4B04-9284-A9B1DA3CD003}" srcOrd="0" destOrd="0" presId="urn:microsoft.com/office/officeart/2005/8/layout/vList5"/>
    <dgm:cxn modelId="{992AE04C-42C2-4BE5-A996-4C01ACDF8BA5}" srcId="{343F6122-3813-48B7-9292-D142BFFCACC4}" destId="{C47F43B8-054F-4AB9-B707-A95E6B304184}" srcOrd="0" destOrd="0" parTransId="{05C7F4CB-E953-4DD2-B390-4B7F6171FE6B}" sibTransId="{B99F207D-8CBC-4C0F-894E-D2C88D41CA90}"/>
    <dgm:cxn modelId="{F9BFCDCE-FF26-47F1-9540-5E2457A45F1B}" type="presOf" srcId="{343F6122-3813-48B7-9292-D142BFFCACC4}" destId="{4D38055E-DA37-4FBC-9FE8-3965DD0254D6}" srcOrd="0" destOrd="0" presId="urn:microsoft.com/office/officeart/2005/8/layout/vList5"/>
    <dgm:cxn modelId="{E9F88946-C33A-42AE-A3E4-A70387DFC052}" type="presParOf" srcId="{4D38055E-DA37-4FBC-9FE8-3965DD0254D6}" destId="{620738E9-CA59-4E92-A1E9-2D2AED951557}" srcOrd="0" destOrd="0" presId="urn:microsoft.com/office/officeart/2005/8/layout/vList5"/>
    <dgm:cxn modelId="{88AA5345-54C1-467D-9498-7576079A4500}" type="presParOf" srcId="{620738E9-CA59-4E92-A1E9-2D2AED951557}" destId="{97EC27D8-879A-4B04-9284-A9B1DA3CD003}"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606FE55-E7BC-4875-8C99-9149B824D33D}" type="doc">
      <dgm:prSet loTypeId="urn:microsoft.com/office/officeart/2005/8/layout/vList5" loCatId="list" qsTypeId="urn:microsoft.com/office/officeart/2005/8/quickstyle/3d2" qsCatId="3D" csTypeId="urn:microsoft.com/office/officeart/2005/8/colors/accent1_2" csCatId="accent1" phldr="1"/>
      <dgm:spPr/>
      <dgm:t>
        <a:bodyPr/>
        <a:lstStyle/>
        <a:p>
          <a:endParaRPr lang="tr-TR"/>
        </a:p>
      </dgm:t>
    </dgm:pt>
    <dgm:pt modelId="{8AB16C32-D61D-4420-8F9A-BB715BBD6AAC}">
      <dgm:prSet custT="1"/>
      <dgm:spPr/>
      <dgm:t>
        <a:bodyPr/>
        <a:lstStyle/>
        <a:p>
          <a:pPr rtl="0"/>
          <a:r>
            <a:rPr lang="tr-TR" sz="3000" b="1" dirty="0">
              <a:solidFill>
                <a:srgbClr val="7030A0"/>
              </a:solidFill>
              <a:latin typeface="Albertus MT Lt" panose="020E0502030304020304" pitchFamily="34" charset="0"/>
            </a:rPr>
            <a:t>2022 yılı nakdi giyecek yardımı teklifi 01.01.40.01 ekonomik kodundan,</a:t>
          </a:r>
          <a:endParaRPr lang="tr-TR" sz="3000" dirty="0">
            <a:solidFill>
              <a:srgbClr val="7030A0"/>
            </a:solidFill>
            <a:latin typeface="Albertus MT Lt" panose="020E0502030304020304" pitchFamily="34" charset="0"/>
          </a:endParaRPr>
        </a:p>
      </dgm:t>
    </dgm:pt>
    <dgm:pt modelId="{C0F1A5F7-3B17-42E9-9A4A-0DC7C59BD5F3}" type="parTrans" cxnId="{29B32703-48B9-4D1D-ACC5-6F85CA778AB7}">
      <dgm:prSet/>
      <dgm:spPr/>
      <dgm:t>
        <a:bodyPr/>
        <a:lstStyle/>
        <a:p>
          <a:endParaRPr lang="tr-TR"/>
        </a:p>
      </dgm:t>
    </dgm:pt>
    <dgm:pt modelId="{6645E1A6-2DE6-4844-A533-9412C3A77FA4}" type="sibTrans" cxnId="{29B32703-48B9-4D1D-ACC5-6F85CA778AB7}">
      <dgm:prSet/>
      <dgm:spPr/>
      <dgm:t>
        <a:bodyPr/>
        <a:lstStyle/>
        <a:p>
          <a:endParaRPr lang="tr-TR"/>
        </a:p>
      </dgm:t>
    </dgm:pt>
    <dgm:pt modelId="{D2060E01-6EA0-49AD-839A-4FC921A3F8D7}">
      <dgm:prSet/>
      <dgm:spPr/>
      <dgm:t>
        <a:bodyPr/>
        <a:lstStyle/>
        <a:p>
          <a:pPr rtl="0"/>
          <a:r>
            <a:rPr lang="tr-TR" b="1" dirty="0">
              <a:solidFill>
                <a:srgbClr val="7030A0"/>
              </a:solidFill>
              <a:latin typeface="Albertus MT Lt" panose="020E0502030304020304" pitchFamily="34" charset="0"/>
            </a:rPr>
            <a:t>Mevzuata uygun (güvenlik görevlisi gibi) ayni giyecek yardımı ise 03.02.50.01 ekonomik kodundan teklif edilecektir.</a:t>
          </a:r>
          <a:endParaRPr lang="tr-TR" dirty="0">
            <a:solidFill>
              <a:srgbClr val="7030A0"/>
            </a:solidFill>
            <a:latin typeface="Albertus MT Lt" panose="020E0502030304020304" pitchFamily="34" charset="0"/>
          </a:endParaRPr>
        </a:p>
      </dgm:t>
    </dgm:pt>
    <dgm:pt modelId="{271AC3A1-9984-4FD7-8FC4-3161F4685545}" type="parTrans" cxnId="{1ACA0784-8AC0-41BF-8B4D-C6FC7734F253}">
      <dgm:prSet/>
      <dgm:spPr/>
      <dgm:t>
        <a:bodyPr/>
        <a:lstStyle/>
        <a:p>
          <a:endParaRPr lang="tr-TR"/>
        </a:p>
      </dgm:t>
    </dgm:pt>
    <dgm:pt modelId="{9BDF6C55-B6D4-48FE-A2FB-4830C9F752CA}" type="sibTrans" cxnId="{1ACA0784-8AC0-41BF-8B4D-C6FC7734F253}">
      <dgm:prSet/>
      <dgm:spPr/>
      <dgm:t>
        <a:bodyPr/>
        <a:lstStyle/>
        <a:p>
          <a:endParaRPr lang="tr-TR"/>
        </a:p>
      </dgm:t>
    </dgm:pt>
    <dgm:pt modelId="{03730582-2126-477C-BFBF-33D5F84884D3}" type="pres">
      <dgm:prSet presAssocID="{C606FE55-E7BC-4875-8C99-9149B824D33D}" presName="Name0" presStyleCnt="0">
        <dgm:presLayoutVars>
          <dgm:dir/>
          <dgm:animLvl val="lvl"/>
          <dgm:resizeHandles val="exact"/>
        </dgm:presLayoutVars>
      </dgm:prSet>
      <dgm:spPr/>
    </dgm:pt>
    <dgm:pt modelId="{0162B8F4-C040-44B0-A583-C0306BB09415}" type="pres">
      <dgm:prSet presAssocID="{8AB16C32-D61D-4420-8F9A-BB715BBD6AAC}" presName="linNode" presStyleCnt="0"/>
      <dgm:spPr/>
    </dgm:pt>
    <dgm:pt modelId="{4494179D-ECDF-474E-89A6-99874BA6D6D3}" type="pres">
      <dgm:prSet presAssocID="{8AB16C32-D61D-4420-8F9A-BB715BBD6AAC}" presName="parentText" presStyleLbl="node1" presStyleIdx="0" presStyleCnt="2" custScaleX="245890" custScaleY="76161" custLinFactNeighborX="-2415" custLinFactNeighborY="8783">
        <dgm:presLayoutVars>
          <dgm:chMax val="1"/>
          <dgm:bulletEnabled val="1"/>
        </dgm:presLayoutVars>
      </dgm:prSet>
      <dgm:spPr/>
    </dgm:pt>
    <dgm:pt modelId="{94855DCA-94B1-49F1-AAAA-7D294094D96E}" type="pres">
      <dgm:prSet presAssocID="{6645E1A6-2DE6-4844-A533-9412C3A77FA4}" presName="sp" presStyleCnt="0"/>
      <dgm:spPr/>
    </dgm:pt>
    <dgm:pt modelId="{6B6FA657-CDCF-47FC-B6A2-0D9A61A03814}" type="pres">
      <dgm:prSet presAssocID="{D2060E01-6EA0-49AD-839A-4FC921A3F8D7}" presName="linNode" presStyleCnt="0"/>
      <dgm:spPr/>
    </dgm:pt>
    <dgm:pt modelId="{C575BC7F-D9A3-40F3-ABD4-A5FD18AC9B81}" type="pres">
      <dgm:prSet presAssocID="{D2060E01-6EA0-49AD-839A-4FC921A3F8D7}" presName="parentText" presStyleLbl="node1" presStyleIdx="1" presStyleCnt="2" custScaleX="245929" custLinFactNeighborX="19" custLinFactNeighborY="429">
        <dgm:presLayoutVars>
          <dgm:chMax val="1"/>
          <dgm:bulletEnabled val="1"/>
        </dgm:presLayoutVars>
      </dgm:prSet>
      <dgm:spPr/>
    </dgm:pt>
  </dgm:ptLst>
  <dgm:cxnLst>
    <dgm:cxn modelId="{29B32703-48B9-4D1D-ACC5-6F85CA778AB7}" srcId="{C606FE55-E7BC-4875-8C99-9149B824D33D}" destId="{8AB16C32-D61D-4420-8F9A-BB715BBD6AAC}" srcOrd="0" destOrd="0" parTransId="{C0F1A5F7-3B17-42E9-9A4A-0DC7C59BD5F3}" sibTransId="{6645E1A6-2DE6-4844-A533-9412C3A77FA4}"/>
    <dgm:cxn modelId="{98BA0C2A-306E-497E-BFF5-0513EE5B548B}" type="presOf" srcId="{D2060E01-6EA0-49AD-839A-4FC921A3F8D7}" destId="{C575BC7F-D9A3-40F3-ABD4-A5FD18AC9B81}" srcOrd="0" destOrd="0" presId="urn:microsoft.com/office/officeart/2005/8/layout/vList5"/>
    <dgm:cxn modelId="{1ACA0784-8AC0-41BF-8B4D-C6FC7734F253}" srcId="{C606FE55-E7BC-4875-8C99-9149B824D33D}" destId="{D2060E01-6EA0-49AD-839A-4FC921A3F8D7}" srcOrd="1" destOrd="0" parTransId="{271AC3A1-9984-4FD7-8FC4-3161F4685545}" sibTransId="{9BDF6C55-B6D4-48FE-A2FB-4830C9F752CA}"/>
    <dgm:cxn modelId="{B4F20BC5-9EA9-4A14-B36F-0BB1CE36B63D}" type="presOf" srcId="{8AB16C32-D61D-4420-8F9A-BB715BBD6AAC}" destId="{4494179D-ECDF-474E-89A6-99874BA6D6D3}" srcOrd="0" destOrd="0" presId="urn:microsoft.com/office/officeart/2005/8/layout/vList5"/>
    <dgm:cxn modelId="{7998CAE6-07D4-4F9B-93F2-D431B86D3541}" type="presOf" srcId="{C606FE55-E7BC-4875-8C99-9149B824D33D}" destId="{03730582-2126-477C-BFBF-33D5F84884D3}" srcOrd="0" destOrd="0" presId="urn:microsoft.com/office/officeart/2005/8/layout/vList5"/>
    <dgm:cxn modelId="{B8301475-D61E-4175-9920-F507178D6D99}" type="presParOf" srcId="{03730582-2126-477C-BFBF-33D5F84884D3}" destId="{0162B8F4-C040-44B0-A583-C0306BB09415}" srcOrd="0" destOrd="0" presId="urn:microsoft.com/office/officeart/2005/8/layout/vList5"/>
    <dgm:cxn modelId="{9D87B634-1D46-4D01-BBC8-86545CE60487}" type="presParOf" srcId="{0162B8F4-C040-44B0-A583-C0306BB09415}" destId="{4494179D-ECDF-474E-89A6-99874BA6D6D3}" srcOrd="0" destOrd="0" presId="urn:microsoft.com/office/officeart/2005/8/layout/vList5"/>
    <dgm:cxn modelId="{B620F66D-2DBE-4EAB-9BD1-CA5F20742203}" type="presParOf" srcId="{03730582-2126-477C-BFBF-33D5F84884D3}" destId="{94855DCA-94B1-49F1-AAAA-7D294094D96E}" srcOrd="1" destOrd="0" presId="urn:microsoft.com/office/officeart/2005/8/layout/vList5"/>
    <dgm:cxn modelId="{05B97DC7-10B0-4BC5-9526-7C49D716AB96}" type="presParOf" srcId="{03730582-2126-477C-BFBF-33D5F84884D3}" destId="{6B6FA657-CDCF-47FC-B6A2-0D9A61A03814}" srcOrd="2" destOrd="0" presId="urn:microsoft.com/office/officeart/2005/8/layout/vList5"/>
    <dgm:cxn modelId="{1B271EB9-B0B3-4DAF-A7EE-54040A0B2158}" type="presParOf" srcId="{6B6FA657-CDCF-47FC-B6A2-0D9A61A03814}" destId="{C575BC7F-D9A3-40F3-ABD4-A5FD18AC9B81}"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54B75DD-9584-4FD6-AAF3-FDAF9AC6BB4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6D6D4AE0-7FE3-4AE0-ABCA-050E03336337}">
      <dgm:prSet/>
      <dgm:spPr/>
      <dgm:t>
        <a:bodyPr/>
        <a:lstStyle/>
        <a:p>
          <a:pPr algn="ctr" rtl="0"/>
          <a:r>
            <a:rPr lang="tr-TR" b="1" dirty="0">
              <a:solidFill>
                <a:srgbClr val="7030A0"/>
              </a:solidFill>
              <a:latin typeface="Albertus MT Lt" panose="020E0502030304020304" pitchFamily="34" charset="0"/>
            </a:rPr>
            <a:t>Form 10 “Birimlerin Hizmet Maliyetinin Tespitine İlişkin Bilgi </a:t>
          </a:r>
          <a:r>
            <a:rPr lang="tr-TR" b="1" dirty="0" err="1">
              <a:solidFill>
                <a:srgbClr val="7030A0"/>
              </a:solidFill>
              <a:latin typeface="Albertus MT Lt" panose="020E0502030304020304" pitchFamily="34" charset="0"/>
            </a:rPr>
            <a:t>Formu”nda</a:t>
          </a:r>
          <a:r>
            <a:rPr lang="tr-TR" b="1" dirty="0">
              <a:solidFill>
                <a:srgbClr val="7030A0"/>
              </a:solidFill>
              <a:latin typeface="Albertus MT Lt" panose="020E0502030304020304" pitchFamily="34" charset="0"/>
            </a:rPr>
            <a:t>, biriminizle ilgili bilgilerin girişi eksiksiz olarak yapılması gerekmektedir. Çünkü birim girişlerinin sonrasında kurumsal aşama için konsolidasyon yapılmaktadır.</a:t>
          </a:r>
          <a:endParaRPr lang="tr-TR" dirty="0">
            <a:solidFill>
              <a:srgbClr val="7030A0"/>
            </a:solidFill>
            <a:latin typeface="Albertus MT Lt" panose="020E0502030304020304" pitchFamily="34" charset="0"/>
          </a:endParaRPr>
        </a:p>
      </dgm:t>
    </dgm:pt>
    <dgm:pt modelId="{D849D22B-1D92-4F54-BA09-38E095566E21}" type="parTrans" cxnId="{C0B446BB-EBBC-4B64-B074-5AAF0F1C6E8A}">
      <dgm:prSet/>
      <dgm:spPr/>
      <dgm:t>
        <a:bodyPr/>
        <a:lstStyle/>
        <a:p>
          <a:endParaRPr lang="tr-TR"/>
        </a:p>
      </dgm:t>
    </dgm:pt>
    <dgm:pt modelId="{324DC8FC-5E89-477F-8967-0C65D3651889}" type="sibTrans" cxnId="{C0B446BB-EBBC-4B64-B074-5AAF0F1C6E8A}">
      <dgm:prSet/>
      <dgm:spPr/>
      <dgm:t>
        <a:bodyPr/>
        <a:lstStyle/>
        <a:p>
          <a:endParaRPr lang="tr-TR"/>
        </a:p>
      </dgm:t>
    </dgm:pt>
    <dgm:pt modelId="{56163BF8-B78A-43AC-B73C-8063F5484570}">
      <dgm:prSet/>
      <dgm:spPr/>
      <dgm:t>
        <a:bodyPr/>
        <a:lstStyle/>
        <a:p>
          <a:pPr algn="ctr" rtl="0"/>
          <a:r>
            <a:rPr lang="tr-TR" b="1" dirty="0">
              <a:solidFill>
                <a:srgbClr val="7030A0"/>
              </a:solidFill>
              <a:latin typeface="Albertus MT Lt" panose="020E0502030304020304" pitchFamily="34" charset="0"/>
            </a:rPr>
            <a:t>Ayrıca Bu Formun Sonunda Yer Alan “VI. Birime İlişkin Özellik </a:t>
          </a:r>
          <a:r>
            <a:rPr lang="tr-TR" b="1" dirty="0" err="1">
              <a:solidFill>
                <a:srgbClr val="7030A0"/>
              </a:solidFill>
              <a:latin typeface="Albertus MT Lt" panose="020E0502030304020304" pitchFamily="34" charset="0"/>
            </a:rPr>
            <a:t>Arzeden</a:t>
          </a:r>
          <a:r>
            <a:rPr lang="tr-TR" b="1" dirty="0">
              <a:solidFill>
                <a:srgbClr val="7030A0"/>
              </a:solidFill>
              <a:latin typeface="Albertus MT Lt" panose="020E0502030304020304" pitchFamily="34" charset="0"/>
            </a:rPr>
            <a:t> Diğer Bilgiler(2)” Açıklama Bölümüne “Derslik Sayısı” İbaresi Eklenerek Bilgi Girişi Yapılacaktır.</a:t>
          </a:r>
          <a:endParaRPr lang="tr-TR" dirty="0">
            <a:solidFill>
              <a:srgbClr val="7030A0"/>
            </a:solidFill>
            <a:latin typeface="Albertus MT Lt" panose="020E0502030304020304" pitchFamily="34" charset="0"/>
          </a:endParaRPr>
        </a:p>
      </dgm:t>
    </dgm:pt>
    <dgm:pt modelId="{18EF72E4-C22B-470C-955F-63E59CA2F740}" type="parTrans" cxnId="{2AB8B540-7ADF-4D00-855C-F98889969BB8}">
      <dgm:prSet/>
      <dgm:spPr/>
      <dgm:t>
        <a:bodyPr/>
        <a:lstStyle/>
        <a:p>
          <a:endParaRPr lang="tr-TR"/>
        </a:p>
      </dgm:t>
    </dgm:pt>
    <dgm:pt modelId="{D5B0D919-AC01-4678-AD96-5449EB7B0ECC}" type="sibTrans" cxnId="{2AB8B540-7ADF-4D00-855C-F98889969BB8}">
      <dgm:prSet/>
      <dgm:spPr/>
      <dgm:t>
        <a:bodyPr/>
        <a:lstStyle/>
        <a:p>
          <a:endParaRPr lang="tr-TR"/>
        </a:p>
      </dgm:t>
    </dgm:pt>
    <dgm:pt modelId="{40386F6C-CD1F-40B1-B095-F936AF02B42A}" type="pres">
      <dgm:prSet presAssocID="{D54B75DD-9584-4FD6-AAF3-FDAF9AC6BB45}" presName="linear" presStyleCnt="0">
        <dgm:presLayoutVars>
          <dgm:animLvl val="lvl"/>
          <dgm:resizeHandles val="exact"/>
        </dgm:presLayoutVars>
      </dgm:prSet>
      <dgm:spPr/>
    </dgm:pt>
    <dgm:pt modelId="{4C34E2AC-B369-4E89-A139-7361C54A00BA}" type="pres">
      <dgm:prSet presAssocID="{6D6D4AE0-7FE3-4AE0-ABCA-050E03336337}" presName="parentText" presStyleLbl="node1" presStyleIdx="0" presStyleCnt="2" custLinFactNeighborX="-396" custLinFactNeighborY="-86213">
        <dgm:presLayoutVars>
          <dgm:chMax val="0"/>
          <dgm:bulletEnabled val="1"/>
        </dgm:presLayoutVars>
      </dgm:prSet>
      <dgm:spPr/>
    </dgm:pt>
    <dgm:pt modelId="{DBF2743E-623F-4BF9-8D2B-ADC605D8FC39}" type="pres">
      <dgm:prSet presAssocID="{324DC8FC-5E89-477F-8967-0C65D3651889}" presName="spacer" presStyleCnt="0"/>
      <dgm:spPr/>
    </dgm:pt>
    <dgm:pt modelId="{739308EE-9A4B-46DE-9AF3-269F6C316EB5}" type="pres">
      <dgm:prSet presAssocID="{56163BF8-B78A-43AC-B73C-8063F5484570}" presName="parentText" presStyleLbl="node1" presStyleIdx="1" presStyleCnt="2" custScaleY="85226">
        <dgm:presLayoutVars>
          <dgm:chMax val="0"/>
          <dgm:bulletEnabled val="1"/>
        </dgm:presLayoutVars>
      </dgm:prSet>
      <dgm:spPr/>
    </dgm:pt>
  </dgm:ptLst>
  <dgm:cxnLst>
    <dgm:cxn modelId="{2AB8B540-7ADF-4D00-855C-F98889969BB8}" srcId="{D54B75DD-9584-4FD6-AAF3-FDAF9AC6BB45}" destId="{56163BF8-B78A-43AC-B73C-8063F5484570}" srcOrd="1" destOrd="0" parTransId="{18EF72E4-C22B-470C-955F-63E59CA2F740}" sibTransId="{D5B0D919-AC01-4678-AD96-5449EB7B0ECC}"/>
    <dgm:cxn modelId="{C0B446BB-EBBC-4B64-B074-5AAF0F1C6E8A}" srcId="{D54B75DD-9584-4FD6-AAF3-FDAF9AC6BB45}" destId="{6D6D4AE0-7FE3-4AE0-ABCA-050E03336337}" srcOrd="0" destOrd="0" parTransId="{D849D22B-1D92-4F54-BA09-38E095566E21}" sibTransId="{324DC8FC-5E89-477F-8967-0C65D3651889}"/>
    <dgm:cxn modelId="{87BE62C1-21D2-41DE-8E5B-349B2367D456}" type="presOf" srcId="{56163BF8-B78A-43AC-B73C-8063F5484570}" destId="{739308EE-9A4B-46DE-9AF3-269F6C316EB5}" srcOrd="0" destOrd="0" presId="urn:microsoft.com/office/officeart/2005/8/layout/vList2"/>
    <dgm:cxn modelId="{263109E2-5AF9-42A6-A869-0AE5D5593B08}" type="presOf" srcId="{6D6D4AE0-7FE3-4AE0-ABCA-050E03336337}" destId="{4C34E2AC-B369-4E89-A139-7361C54A00BA}" srcOrd="0" destOrd="0" presId="urn:microsoft.com/office/officeart/2005/8/layout/vList2"/>
    <dgm:cxn modelId="{CAAE84F1-B663-4C36-8762-2F8B5AC016D7}" type="presOf" srcId="{D54B75DD-9584-4FD6-AAF3-FDAF9AC6BB45}" destId="{40386F6C-CD1F-40B1-B095-F936AF02B42A}" srcOrd="0" destOrd="0" presId="urn:microsoft.com/office/officeart/2005/8/layout/vList2"/>
    <dgm:cxn modelId="{4FBA8C76-F179-4C54-9A57-5270DA17B54A}" type="presParOf" srcId="{40386F6C-CD1F-40B1-B095-F936AF02B42A}" destId="{4C34E2AC-B369-4E89-A139-7361C54A00BA}" srcOrd="0" destOrd="0" presId="urn:microsoft.com/office/officeart/2005/8/layout/vList2"/>
    <dgm:cxn modelId="{84EA306C-FD5B-4C1A-87F3-55B9A7EB7C01}" type="presParOf" srcId="{40386F6C-CD1F-40B1-B095-F936AF02B42A}" destId="{DBF2743E-623F-4BF9-8D2B-ADC605D8FC39}" srcOrd="1" destOrd="0" presId="urn:microsoft.com/office/officeart/2005/8/layout/vList2"/>
    <dgm:cxn modelId="{2A95A53B-0C45-4179-9473-45FC4A73D7CD}" type="presParOf" srcId="{40386F6C-CD1F-40B1-B095-F936AF02B42A}" destId="{739308EE-9A4B-46DE-9AF3-269F6C316EB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D21C79C-47B7-494D-A729-92D9C02E64D6}"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tr-TR"/>
        </a:p>
      </dgm:t>
    </dgm:pt>
    <dgm:pt modelId="{49895572-188B-493F-AC87-6EADFE42BA74}">
      <dgm:prSet/>
      <dgm:spPr/>
      <dgm:t>
        <a:bodyPr/>
        <a:lstStyle/>
        <a:p>
          <a:pPr rtl="0"/>
          <a:r>
            <a:rPr lang="tr-TR" b="1" i="1" dirty="0">
              <a:solidFill>
                <a:srgbClr val="7030A0"/>
              </a:solidFill>
            </a:rPr>
            <a:t>Birim Bütçe Teklifleri Strateji Geliştirme Daire Başkanlığına tesliminden sonra e-bütçe sisteminde teklif aşamasında herhangi değişiklik düzeltme yapılmayacaktır.</a:t>
          </a:r>
          <a:endParaRPr lang="tr-TR" dirty="0">
            <a:solidFill>
              <a:srgbClr val="7030A0"/>
            </a:solidFill>
          </a:endParaRPr>
        </a:p>
      </dgm:t>
    </dgm:pt>
    <dgm:pt modelId="{8A05AB9C-CAD9-46A3-9E0A-C92334F555B0}" type="parTrans" cxnId="{27D4480A-1843-400E-8ADF-FC7FE5EB4650}">
      <dgm:prSet/>
      <dgm:spPr/>
      <dgm:t>
        <a:bodyPr/>
        <a:lstStyle/>
        <a:p>
          <a:endParaRPr lang="tr-TR"/>
        </a:p>
      </dgm:t>
    </dgm:pt>
    <dgm:pt modelId="{727C03A1-6FAB-4501-B9FC-3F64174B42B7}" type="sibTrans" cxnId="{27D4480A-1843-400E-8ADF-FC7FE5EB4650}">
      <dgm:prSet/>
      <dgm:spPr/>
      <dgm:t>
        <a:bodyPr/>
        <a:lstStyle/>
        <a:p>
          <a:endParaRPr lang="tr-TR"/>
        </a:p>
      </dgm:t>
    </dgm:pt>
    <dgm:pt modelId="{13C884C2-ED64-4FFA-BB0F-1F74BC8EAC46}" type="pres">
      <dgm:prSet presAssocID="{DD21C79C-47B7-494D-A729-92D9C02E64D6}" presName="CompostProcess" presStyleCnt="0">
        <dgm:presLayoutVars>
          <dgm:dir/>
          <dgm:resizeHandles val="exact"/>
        </dgm:presLayoutVars>
      </dgm:prSet>
      <dgm:spPr/>
    </dgm:pt>
    <dgm:pt modelId="{00E1B55B-2EB7-473B-90CD-E7D52E58F33A}" type="pres">
      <dgm:prSet presAssocID="{DD21C79C-47B7-494D-A729-92D9C02E64D6}" presName="arrow" presStyleLbl="bgShp" presStyleIdx="0" presStyleCnt="1"/>
      <dgm:spPr/>
    </dgm:pt>
    <dgm:pt modelId="{D6EC1EA7-EB4E-409B-A401-5CAD8099E8B1}" type="pres">
      <dgm:prSet presAssocID="{DD21C79C-47B7-494D-A729-92D9C02E64D6}" presName="linearProcess" presStyleCnt="0"/>
      <dgm:spPr/>
    </dgm:pt>
    <dgm:pt modelId="{73F3F066-67F3-40B5-A04B-94D51E080F3F}" type="pres">
      <dgm:prSet presAssocID="{49895572-188B-493F-AC87-6EADFE42BA74}" presName="textNode" presStyleLbl="node1" presStyleIdx="0" presStyleCnt="1" custScaleY="144366">
        <dgm:presLayoutVars>
          <dgm:bulletEnabled val="1"/>
        </dgm:presLayoutVars>
      </dgm:prSet>
      <dgm:spPr/>
    </dgm:pt>
  </dgm:ptLst>
  <dgm:cxnLst>
    <dgm:cxn modelId="{9CFE2300-466E-408F-AF5A-DB77177B4EAE}" type="presOf" srcId="{DD21C79C-47B7-494D-A729-92D9C02E64D6}" destId="{13C884C2-ED64-4FFA-BB0F-1F74BC8EAC46}" srcOrd="0" destOrd="0" presId="urn:microsoft.com/office/officeart/2005/8/layout/hProcess9"/>
    <dgm:cxn modelId="{27D4480A-1843-400E-8ADF-FC7FE5EB4650}" srcId="{DD21C79C-47B7-494D-A729-92D9C02E64D6}" destId="{49895572-188B-493F-AC87-6EADFE42BA74}" srcOrd="0" destOrd="0" parTransId="{8A05AB9C-CAD9-46A3-9E0A-C92334F555B0}" sibTransId="{727C03A1-6FAB-4501-B9FC-3F64174B42B7}"/>
    <dgm:cxn modelId="{CC070CD4-D49B-4C2D-8F7E-98E11562A746}" type="presOf" srcId="{49895572-188B-493F-AC87-6EADFE42BA74}" destId="{73F3F066-67F3-40B5-A04B-94D51E080F3F}" srcOrd="0" destOrd="0" presId="urn:microsoft.com/office/officeart/2005/8/layout/hProcess9"/>
    <dgm:cxn modelId="{7FD35133-ED5D-4F0D-8CEF-6562722D440A}" type="presParOf" srcId="{13C884C2-ED64-4FFA-BB0F-1F74BC8EAC46}" destId="{00E1B55B-2EB7-473B-90CD-E7D52E58F33A}" srcOrd="0" destOrd="0" presId="urn:microsoft.com/office/officeart/2005/8/layout/hProcess9"/>
    <dgm:cxn modelId="{F336352D-DDDF-443F-8618-B468209921A1}" type="presParOf" srcId="{13C884C2-ED64-4FFA-BB0F-1F74BC8EAC46}" destId="{D6EC1EA7-EB4E-409B-A401-5CAD8099E8B1}" srcOrd="1" destOrd="0" presId="urn:microsoft.com/office/officeart/2005/8/layout/hProcess9"/>
    <dgm:cxn modelId="{CE469572-B300-4BCD-9E6B-1511676CED45}" type="presParOf" srcId="{D6EC1EA7-EB4E-409B-A401-5CAD8099E8B1}" destId="{73F3F066-67F3-40B5-A04B-94D51E080F3F}" srcOrd="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7B901F3-3A35-4082-8B37-A31B702B21E6}" type="doc">
      <dgm:prSet loTypeId="urn:microsoft.com/office/officeart/2005/8/layout/arrow3" loCatId="relationship" qsTypeId="urn:microsoft.com/office/officeart/2005/8/quickstyle/simple3" qsCatId="simple" csTypeId="urn:microsoft.com/office/officeart/2005/8/colors/accent1_2" csCatId="accent1" phldr="1"/>
      <dgm:spPr/>
      <dgm:t>
        <a:bodyPr/>
        <a:lstStyle/>
        <a:p>
          <a:endParaRPr lang="tr-TR"/>
        </a:p>
      </dgm:t>
    </dgm:pt>
    <dgm:pt modelId="{F5058608-6C66-4483-8199-16118ABC8160}">
      <dgm:prSet>
        <dgm:style>
          <a:lnRef idx="1">
            <a:schemeClr val="accent3"/>
          </a:lnRef>
          <a:fillRef idx="2">
            <a:schemeClr val="accent3"/>
          </a:fillRef>
          <a:effectRef idx="1">
            <a:schemeClr val="accent3"/>
          </a:effectRef>
          <a:fontRef idx="minor">
            <a:schemeClr val="dk1"/>
          </a:fontRef>
        </dgm:style>
      </dgm:prSet>
      <dgm:spPr/>
      <dgm:t>
        <a:bodyPr/>
        <a:lstStyle/>
        <a:p>
          <a:pPr rtl="0"/>
          <a:r>
            <a:rPr lang="tr-TR" b="1" dirty="0"/>
            <a:t>Bütçe İşlemlerinin Yıllık Seyri</a:t>
          </a:r>
          <a:endParaRPr lang="tr-TR" dirty="0"/>
        </a:p>
      </dgm:t>
    </dgm:pt>
    <dgm:pt modelId="{B40B2A4E-F700-45D8-8462-BCF213154DF9}" type="parTrans" cxnId="{90316D25-F323-4663-A4C5-E742314E4216}">
      <dgm:prSet/>
      <dgm:spPr/>
      <dgm:t>
        <a:bodyPr/>
        <a:lstStyle/>
        <a:p>
          <a:endParaRPr lang="tr-TR"/>
        </a:p>
      </dgm:t>
    </dgm:pt>
    <dgm:pt modelId="{2FBE1130-ABAF-4A85-A604-4CA983937142}" type="sibTrans" cxnId="{90316D25-F323-4663-A4C5-E742314E4216}">
      <dgm:prSet/>
      <dgm:spPr/>
      <dgm:t>
        <a:bodyPr/>
        <a:lstStyle/>
        <a:p>
          <a:endParaRPr lang="tr-TR"/>
        </a:p>
      </dgm:t>
    </dgm:pt>
    <dgm:pt modelId="{2914CEDB-4052-43C1-BA70-FB275ECD0A1C}" type="pres">
      <dgm:prSet presAssocID="{77B901F3-3A35-4082-8B37-A31B702B21E6}" presName="compositeShape" presStyleCnt="0">
        <dgm:presLayoutVars>
          <dgm:chMax val="2"/>
          <dgm:dir/>
          <dgm:resizeHandles val="exact"/>
        </dgm:presLayoutVars>
      </dgm:prSet>
      <dgm:spPr/>
    </dgm:pt>
    <dgm:pt modelId="{11EB3A82-EBCA-4BD0-B9E1-E015CBBE8330}" type="pres">
      <dgm:prSet presAssocID="{F5058608-6C66-4483-8199-16118ABC8160}" presName="downArrow" presStyleLbl="node1" presStyleIdx="0" presStyleCnt="1" custLinFactNeighborX="-15371" custLinFactNeighborY="-11940"/>
      <dgm:spPr/>
    </dgm:pt>
    <dgm:pt modelId="{F27128AA-64CB-4227-ACAD-BCFFD6666465}" type="pres">
      <dgm:prSet presAssocID="{F5058608-6C66-4483-8199-16118ABC8160}" presName="downArrowText" presStyleLbl="revTx" presStyleIdx="0" presStyleCnt="1" custScaleX="122776" custLinFactNeighborX="-12336" custLinFactNeighborY="-4552">
        <dgm:presLayoutVars>
          <dgm:bulletEnabled val="1"/>
        </dgm:presLayoutVars>
      </dgm:prSet>
      <dgm:spPr/>
    </dgm:pt>
  </dgm:ptLst>
  <dgm:cxnLst>
    <dgm:cxn modelId="{90316D25-F323-4663-A4C5-E742314E4216}" srcId="{77B901F3-3A35-4082-8B37-A31B702B21E6}" destId="{F5058608-6C66-4483-8199-16118ABC8160}" srcOrd="0" destOrd="0" parTransId="{B40B2A4E-F700-45D8-8462-BCF213154DF9}" sibTransId="{2FBE1130-ABAF-4A85-A604-4CA983937142}"/>
    <dgm:cxn modelId="{561AB7C6-3187-4A78-8DEF-2EF3DB5697AC}" type="presOf" srcId="{77B901F3-3A35-4082-8B37-A31B702B21E6}" destId="{2914CEDB-4052-43C1-BA70-FB275ECD0A1C}" srcOrd="0" destOrd="0" presId="urn:microsoft.com/office/officeart/2005/8/layout/arrow3"/>
    <dgm:cxn modelId="{9AD110E0-D39C-4014-94DF-70D7C4DF2112}" type="presOf" srcId="{F5058608-6C66-4483-8199-16118ABC8160}" destId="{F27128AA-64CB-4227-ACAD-BCFFD6666465}" srcOrd="0" destOrd="0" presId="urn:microsoft.com/office/officeart/2005/8/layout/arrow3"/>
    <dgm:cxn modelId="{8E6A9C28-55D6-4CB4-9F71-73CA4C7BA1EE}" type="presParOf" srcId="{2914CEDB-4052-43C1-BA70-FB275ECD0A1C}" destId="{11EB3A82-EBCA-4BD0-B9E1-E015CBBE8330}" srcOrd="0" destOrd="0" presId="urn:microsoft.com/office/officeart/2005/8/layout/arrow3"/>
    <dgm:cxn modelId="{594D2AA1-E485-4506-AACA-CD0E66CD86F5}" type="presParOf" srcId="{2914CEDB-4052-43C1-BA70-FB275ECD0A1C}" destId="{F27128AA-64CB-4227-ACAD-BCFFD6666465}" srcOrd="1" destOrd="0" presId="urn:microsoft.com/office/officeart/2005/8/layout/arrow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92FEDD-EC20-4CC6-AC35-88E09098B854}">
      <dsp:nvSpPr>
        <dsp:cNvPr id="0" name=""/>
        <dsp:cNvSpPr/>
      </dsp:nvSpPr>
      <dsp:spPr>
        <a:xfrm>
          <a:off x="0" y="0"/>
          <a:ext cx="4251928" cy="4251928"/>
        </a:xfrm>
        <a:prstGeom prst="triangle">
          <a:avLst/>
        </a:prstGeom>
        <a:solidFill>
          <a:schemeClr val="accent1">
            <a:hueOff val="0"/>
            <a:satOff val="0"/>
            <a:lumOff val="0"/>
            <a:alphaOff val="0"/>
          </a:schemeClr>
        </a:solidFill>
        <a:ln>
          <a:noFill/>
        </a:ln>
        <a:effectLst>
          <a:outerShdw blurRad="50800" dist="38100" dir="5400000" rotWithShape="0">
            <a:srgbClr val="000000">
              <a:alpha val="3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E0924D71-C142-438B-88FB-B2F78A1D4FD8}">
      <dsp:nvSpPr>
        <dsp:cNvPr id="0" name=""/>
        <dsp:cNvSpPr/>
      </dsp:nvSpPr>
      <dsp:spPr>
        <a:xfrm>
          <a:off x="2769834" y="429062"/>
          <a:ext cx="5229131" cy="3257462"/>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z="57200" extrusionH="600" contourW="3000">
          <a:bevelT w="48600" h="18600" prst="relaxedInset"/>
          <a:bevelB w="48600" h="8600" prst="relaxedInset"/>
        </a:sp3d>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tr-TR" sz="1500" b="1" kern="1200" dirty="0">
              <a:solidFill>
                <a:srgbClr val="7030A0"/>
              </a:solidFill>
            </a:rPr>
            <a:t>Madde 1 : Bu kanunun amacı, kalkınma planları ve programlarda yer alan politika ve hedefler doğrultusunda kamu kaynaklarının etkili, ekonomik ve verimli bir şekilde elde edilmesi ve kullanılmasını, hesap verebilirliği ve mali saydamlığı sağlamak üzere, kamu mali yönetiminin yapısını ve işleyişini, kamu bütçelerinin hazırlanmasını, uygulanmasını, tüm mali işlemlerin muhasebeleştirilmesini, raporlanmasını ve mali kontrolü düzenlemektir.</a:t>
          </a:r>
          <a:endParaRPr lang="tr-TR" sz="1500" kern="1200" dirty="0">
            <a:solidFill>
              <a:srgbClr val="7030A0"/>
            </a:solidFill>
          </a:endParaRPr>
        </a:p>
      </dsp:txBody>
      <dsp:txXfrm>
        <a:off x="2928850" y="588078"/>
        <a:ext cx="4911099" cy="293943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EB3A82-EBCA-4BD0-B9E1-E015CBBE8330}">
      <dsp:nvSpPr>
        <dsp:cNvPr id="0" name=""/>
        <dsp:cNvSpPr/>
      </dsp:nvSpPr>
      <dsp:spPr>
        <a:xfrm>
          <a:off x="0" y="0"/>
          <a:ext cx="3286148" cy="440787"/>
        </a:xfrm>
        <a:prstGeom prst="downArrow">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27128AA-64CB-4227-ACAD-BCFFD6666465}">
      <dsp:nvSpPr>
        <dsp:cNvPr id="0" name=""/>
        <dsp:cNvSpPr/>
      </dsp:nvSpPr>
      <dsp:spPr>
        <a:xfrm>
          <a:off x="3133177" y="0"/>
          <a:ext cx="5043251" cy="550984"/>
        </a:xfrm>
        <a:prstGeom prst="rect">
          <a:avLst/>
        </a:prstGeom>
        <a:gradFill rotWithShape="1">
          <a:gsLst>
            <a:gs pos="0">
              <a:schemeClr val="accent3">
                <a:tint val="62000"/>
                <a:satMod val="180000"/>
              </a:schemeClr>
            </a:gs>
            <a:gs pos="65000">
              <a:schemeClr val="accent3">
                <a:tint val="32000"/>
                <a:satMod val="250000"/>
              </a:schemeClr>
            </a:gs>
            <a:gs pos="100000">
              <a:schemeClr val="accent3">
                <a:tint val="23000"/>
                <a:satMod val="300000"/>
              </a:schemeClr>
            </a:gs>
          </a:gsLst>
          <a:lin ang="16200000" scaled="0"/>
        </a:gradFill>
        <a:ln w="9525" cap="flat" cmpd="sng" algn="ctr">
          <a:solidFill>
            <a:schemeClr val="accent3"/>
          </a:solidFill>
          <a:prstDash val="solid"/>
        </a:ln>
        <a:effectLst>
          <a:outerShdw blurRad="50800" dist="38100" dir="5400000" rotWithShape="0">
            <a:srgbClr val="000000">
              <a:alpha val="35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20904" tIns="120904" rIns="120904" bIns="120904" numCol="1" spcCol="1270" anchor="ctr" anchorCtr="0">
          <a:noAutofit/>
        </a:bodyPr>
        <a:lstStyle/>
        <a:p>
          <a:pPr marL="0" lvl="0" indent="0" algn="ctr" defTabSz="755650" rtl="0">
            <a:lnSpc>
              <a:spcPct val="90000"/>
            </a:lnSpc>
            <a:spcBef>
              <a:spcPct val="0"/>
            </a:spcBef>
            <a:spcAft>
              <a:spcPct val="35000"/>
            </a:spcAft>
            <a:buNone/>
          </a:pPr>
          <a:r>
            <a:rPr lang="tr-TR" sz="1700" b="1" kern="1200" dirty="0"/>
            <a:t>Bütçe İşlemlerinin Yıllık Seyri</a:t>
          </a:r>
          <a:endParaRPr lang="tr-TR" sz="1700" kern="1200" dirty="0"/>
        </a:p>
      </dsp:txBody>
      <dsp:txXfrm>
        <a:off x="3133177" y="0"/>
        <a:ext cx="5043251" cy="5509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6C9E72-3175-4C59-8921-16467FE01D3E}">
      <dsp:nvSpPr>
        <dsp:cNvPr id="0" name=""/>
        <dsp:cNvSpPr/>
      </dsp:nvSpPr>
      <dsp:spPr>
        <a:xfrm>
          <a:off x="0" y="3520"/>
          <a:ext cx="8215370" cy="687960"/>
        </a:xfrm>
        <a:prstGeom prst="roundRect">
          <a:avLst/>
        </a:prstGeom>
        <a:gradFill rotWithShape="1">
          <a:gsLst>
            <a:gs pos="0">
              <a:schemeClr val="accent3">
                <a:shade val="15000"/>
                <a:satMod val="180000"/>
              </a:schemeClr>
            </a:gs>
            <a:gs pos="50000">
              <a:schemeClr val="accent3">
                <a:shade val="45000"/>
                <a:satMod val="170000"/>
              </a:schemeClr>
            </a:gs>
            <a:gs pos="70000">
              <a:schemeClr val="accent3">
                <a:tint val="99000"/>
                <a:shade val="65000"/>
                <a:satMod val="155000"/>
              </a:schemeClr>
            </a:gs>
            <a:gs pos="100000">
              <a:schemeClr val="accent3">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a:lightRig rig="flat" dir="t"/>
        </a:scene3d>
        <a:sp3d contourW="1000" prstMaterial="flat">
          <a:bevelT w="95250" h="101600"/>
          <a:contourClr>
            <a:schemeClr val="accent3">
              <a:satMod val="300000"/>
            </a:schemeClr>
          </a:contourClr>
        </a:sp3d>
      </dsp:spPr>
      <dsp:style>
        <a:lnRef idx="0">
          <a:schemeClr val="accent3"/>
        </a:lnRef>
        <a:fillRef idx="3">
          <a:schemeClr val="accent3"/>
        </a:fillRef>
        <a:effectRef idx="3">
          <a:schemeClr val="accent3"/>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tr-TR" sz="2400" b="1" kern="1200" dirty="0"/>
            <a:t>Stratejik Planlama ve Performans Esaslı  Bütçeleme</a:t>
          </a:r>
          <a:endParaRPr lang="tr-TR" sz="2400" kern="1200" dirty="0"/>
        </a:p>
      </dsp:txBody>
      <dsp:txXfrm>
        <a:off x="33583" y="37103"/>
        <a:ext cx="8148204" cy="6207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64FAE2-A4C9-459C-BEF8-6AF0940B6B4E}">
      <dsp:nvSpPr>
        <dsp:cNvPr id="0" name=""/>
        <dsp:cNvSpPr/>
      </dsp:nvSpPr>
      <dsp:spPr>
        <a:xfrm>
          <a:off x="0" y="0"/>
          <a:ext cx="4824536" cy="4824536"/>
        </a:xfrm>
        <a:prstGeom prst="pie">
          <a:avLst>
            <a:gd name="adj1" fmla="val 5400000"/>
            <a:gd name="adj2" fmla="val 1620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F03A4BD-66FA-4ACC-AFB0-6D9F18AF9784}">
      <dsp:nvSpPr>
        <dsp:cNvPr id="0" name=""/>
        <dsp:cNvSpPr/>
      </dsp:nvSpPr>
      <dsp:spPr>
        <a:xfrm>
          <a:off x="2412268" y="0"/>
          <a:ext cx="5803043" cy="4824536"/>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just" defTabSz="977900" rtl="0">
            <a:lnSpc>
              <a:spcPct val="90000"/>
            </a:lnSpc>
            <a:spcBef>
              <a:spcPct val="0"/>
            </a:spcBef>
            <a:spcAft>
              <a:spcPct val="35000"/>
            </a:spcAft>
            <a:buNone/>
          </a:pPr>
          <a:r>
            <a:rPr lang="tr-TR" sz="2200" b="1" u="sng" kern="1200" dirty="0">
              <a:solidFill>
                <a:srgbClr val="00B050"/>
              </a:solidFill>
              <a:latin typeface="Calibri" panose="020F0502020204030204" pitchFamily="34" charset="0"/>
            </a:rPr>
            <a:t>MADDE 9 :</a:t>
          </a:r>
          <a:r>
            <a:rPr lang="tr-TR" sz="2200" kern="1200" dirty="0">
              <a:solidFill>
                <a:srgbClr val="00B050"/>
              </a:solidFill>
              <a:latin typeface="Calibri" panose="020F0502020204030204" pitchFamily="34" charset="0"/>
            </a:rPr>
            <a:t> </a:t>
          </a:r>
          <a:r>
            <a:rPr lang="tr-TR" sz="2200" kern="1200" dirty="0">
              <a:solidFill>
                <a:srgbClr val="7030A0"/>
              </a:solidFill>
              <a:latin typeface="Calibri" panose="020F0502020204030204" pitchFamily="34" charset="0"/>
            </a:rPr>
            <a:t>Kamu idareleri; kalkınma planları, programlar, ilgili mevzuat ve benimsedikleri temel ilkeler çerçevesinde geleceğe ilişkin misyon ve vizyonlarını oluşturmak, stratejik amaçlar ve ölçülebilir hedefler saptamak, performanslarını önceden belirlenmiş olan göstergeler doğrultusunda ölçmek ve bu sürecin izleme ve değerlendirmesini yapmak amacıyla katılımcı yöntemlerle stratejik plan hazırlarlar. Kamu idareleri, kamu hizmetlerinin istenilen düzeyde ve kalitede sunulabilmesi için bütçeleri ile program ve proje bazında kaynak tahsislerini; stratejik planlarına, yıllık amaç ve hedefleri ile performans göstergelerine dayandırmak zorundadırlar.</a:t>
          </a:r>
        </a:p>
      </dsp:txBody>
      <dsp:txXfrm>
        <a:off x="2412268" y="0"/>
        <a:ext cx="5803043" cy="482453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F6570E-E4DE-4E0F-AAE4-DABCA33BDC85}">
      <dsp:nvSpPr>
        <dsp:cNvPr id="0" name=""/>
        <dsp:cNvSpPr/>
      </dsp:nvSpPr>
      <dsp:spPr>
        <a:xfrm rot="5400000">
          <a:off x="916619" y="-844609"/>
          <a:ext cx="695000" cy="2384219"/>
        </a:xfrm>
        <a:prstGeom prst="chevron">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rtl="0">
            <a:lnSpc>
              <a:spcPct val="90000"/>
            </a:lnSpc>
            <a:spcBef>
              <a:spcPct val="0"/>
            </a:spcBef>
            <a:spcAft>
              <a:spcPct val="35000"/>
            </a:spcAft>
            <a:buNone/>
          </a:pPr>
          <a:r>
            <a:rPr lang="tr-TR" sz="1700" b="1" kern="1200" dirty="0">
              <a:solidFill>
                <a:srgbClr val="0070C0"/>
              </a:solidFill>
            </a:rPr>
            <a:t>Performans Esaslı  Bütçeleme</a:t>
          </a:r>
          <a:endParaRPr lang="tr-TR" sz="1700" kern="1200" dirty="0">
            <a:solidFill>
              <a:srgbClr val="0070C0"/>
            </a:solidFill>
          </a:endParaRPr>
        </a:p>
      </dsp:txBody>
      <dsp:txXfrm rot="-5400000">
        <a:off x="72010" y="0"/>
        <a:ext cx="2384219" cy="695000"/>
      </dsp:txXfrm>
    </dsp:sp>
    <dsp:sp modelId="{47532887-321F-4E4C-B400-C893F1C6813A}">
      <dsp:nvSpPr>
        <dsp:cNvPr id="0" name=""/>
        <dsp:cNvSpPr/>
      </dsp:nvSpPr>
      <dsp:spPr>
        <a:xfrm rot="5400000">
          <a:off x="5153154" y="-2466447"/>
          <a:ext cx="451750" cy="5672681"/>
        </a:xfrm>
        <a:prstGeom prst="round2SameRect">
          <a:avLst/>
        </a:prstGeom>
        <a:gradFill rotWithShape="1">
          <a:gsLst>
            <a:gs pos="0">
              <a:schemeClr val="accent6">
                <a:tint val="62000"/>
                <a:satMod val="180000"/>
              </a:schemeClr>
            </a:gs>
            <a:gs pos="65000">
              <a:schemeClr val="accent6">
                <a:tint val="32000"/>
                <a:satMod val="250000"/>
              </a:schemeClr>
            </a:gs>
            <a:gs pos="100000">
              <a:schemeClr val="accent6">
                <a:tint val="23000"/>
                <a:satMod val="300000"/>
              </a:schemeClr>
            </a:gs>
          </a:gsLst>
          <a:lin ang="16200000" scaled="0"/>
        </a:gradFill>
        <a:ln w="9525" cap="flat" cmpd="sng" algn="ctr">
          <a:solidFill>
            <a:schemeClr val="accent6"/>
          </a:solidFill>
          <a:prstDash val="solid"/>
        </a:ln>
        <a:effectLst>
          <a:outerShdw blurRad="50800" dist="38100" dir="5400000" rotWithShape="0">
            <a:srgbClr val="000000">
              <a:alpha val="35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tr-TR" sz="1700" kern="1200" dirty="0">
              <a:solidFill>
                <a:schemeClr val="accent5"/>
              </a:solidFill>
            </a:rPr>
            <a:t>Stratejik Planlama ve Performans Esaslı Bütçeleme</a:t>
          </a:r>
        </a:p>
      </dsp:txBody>
      <dsp:txXfrm rot="-5400000">
        <a:off x="2542689" y="166071"/>
        <a:ext cx="5650628" cy="40764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EC27D8-879A-4B04-9284-A9B1DA3CD003}">
      <dsp:nvSpPr>
        <dsp:cNvPr id="0" name=""/>
        <dsp:cNvSpPr/>
      </dsp:nvSpPr>
      <dsp:spPr>
        <a:xfrm>
          <a:off x="398965" y="0"/>
          <a:ext cx="7417381" cy="5112568"/>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95250" rIns="190500" bIns="95250" numCol="1" spcCol="1270" anchor="ctr" anchorCtr="0">
          <a:noAutofit/>
        </a:bodyPr>
        <a:lstStyle/>
        <a:p>
          <a:pPr marL="0" lvl="0" indent="0" algn="ctr" defTabSz="2222500" rtl="0">
            <a:lnSpc>
              <a:spcPct val="90000"/>
            </a:lnSpc>
            <a:spcBef>
              <a:spcPct val="0"/>
            </a:spcBef>
            <a:spcAft>
              <a:spcPct val="35000"/>
            </a:spcAft>
            <a:buNone/>
          </a:pPr>
          <a:r>
            <a:rPr lang="tr-TR" sz="5000" kern="1200" dirty="0">
              <a:solidFill>
                <a:srgbClr val="7030A0"/>
              </a:solidFill>
              <a:latin typeface="Albertus MT Lt" panose="020E0502030304020304" pitchFamily="34" charset="0"/>
            </a:rPr>
            <a:t>01-Personel Giderleri ile 02-Sosyal Güvenlik Kurumlarına Devlet Primi Giderleri tekliflerinde bütçe fişine açıklama yapılmayacaktır.</a:t>
          </a:r>
        </a:p>
      </dsp:txBody>
      <dsp:txXfrm>
        <a:off x="648540" y="249575"/>
        <a:ext cx="6918231" cy="461341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94179D-ECDF-474E-89A6-99874BA6D6D3}">
      <dsp:nvSpPr>
        <dsp:cNvPr id="0" name=""/>
        <dsp:cNvSpPr/>
      </dsp:nvSpPr>
      <dsp:spPr>
        <a:xfrm>
          <a:off x="399541" y="245353"/>
          <a:ext cx="7272227" cy="2118165"/>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rtl="0">
            <a:lnSpc>
              <a:spcPct val="90000"/>
            </a:lnSpc>
            <a:spcBef>
              <a:spcPct val="0"/>
            </a:spcBef>
            <a:spcAft>
              <a:spcPct val="35000"/>
            </a:spcAft>
            <a:buNone/>
          </a:pPr>
          <a:r>
            <a:rPr lang="tr-TR" sz="3000" b="1" kern="1200" dirty="0">
              <a:solidFill>
                <a:srgbClr val="7030A0"/>
              </a:solidFill>
              <a:latin typeface="Albertus MT Lt" panose="020E0502030304020304" pitchFamily="34" charset="0"/>
            </a:rPr>
            <a:t>2022 yılı nakdi giyecek yardımı teklifi 01.01.40.01 ekonomik kodundan,</a:t>
          </a:r>
          <a:endParaRPr lang="tr-TR" sz="3000" kern="1200" dirty="0">
            <a:solidFill>
              <a:srgbClr val="7030A0"/>
            </a:solidFill>
            <a:latin typeface="Albertus MT Lt" panose="020E0502030304020304" pitchFamily="34" charset="0"/>
          </a:endParaRPr>
        </a:p>
      </dsp:txBody>
      <dsp:txXfrm>
        <a:off x="502941" y="348753"/>
        <a:ext cx="7065427" cy="1911365"/>
      </dsp:txXfrm>
    </dsp:sp>
    <dsp:sp modelId="{C575BC7F-D9A3-40F3-ABD4-A5FD18AC9B81}">
      <dsp:nvSpPr>
        <dsp:cNvPr id="0" name=""/>
        <dsp:cNvSpPr/>
      </dsp:nvSpPr>
      <dsp:spPr>
        <a:xfrm>
          <a:off x="471527" y="2259391"/>
          <a:ext cx="7273380" cy="2781168"/>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rtl="0">
            <a:lnSpc>
              <a:spcPct val="90000"/>
            </a:lnSpc>
            <a:spcBef>
              <a:spcPct val="0"/>
            </a:spcBef>
            <a:spcAft>
              <a:spcPct val="35000"/>
            </a:spcAft>
            <a:buNone/>
          </a:pPr>
          <a:r>
            <a:rPr lang="tr-TR" sz="3700" b="1" kern="1200" dirty="0">
              <a:solidFill>
                <a:srgbClr val="7030A0"/>
              </a:solidFill>
              <a:latin typeface="Albertus MT Lt" panose="020E0502030304020304" pitchFamily="34" charset="0"/>
            </a:rPr>
            <a:t>Mevzuata uygun (güvenlik görevlisi gibi) ayni giyecek yardımı ise 03.02.50.01 ekonomik kodundan teklif edilecektir.</a:t>
          </a:r>
          <a:endParaRPr lang="tr-TR" sz="3700" kern="1200" dirty="0">
            <a:solidFill>
              <a:srgbClr val="7030A0"/>
            </a:solidFill>
            <a:latin typeface="Albertus MT Lt" panose="020E0502030304020304" pitchFamily="34" charset="0"/>
          </a:endParaRPr>
        </a:p>
      </dsp:txBody>
      <dsp:txXfrm>
        <a:off x="607292" y="2395156"/>
        <a:ext cx="7001850" cy="250963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34E2AC-B369-4E89-A139-7361C54A00BA}">
      <dsp:nvSpPr>
        <dsp:cNvPr id="0" name=""/>
        <dsp:cNvSpPr/>
      </dsp:nvSpPr>
      <dsp:spPr>
        <a:xfrm>
          <a:off x="0" y="0"/>
          <a:ext cx="8215312" cy="25974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rtl="0">
            <a:lnSpc>
              <a:spcPct val="90000"/>
            </a:lnSpc>
            <a:spcBef>
              <a:spcPct val="0"/>
            </a:spcBef>
            <a:spcAft>
              <a:spcPct val="35000"/>
            </a:spcAft>
            <a:buNone/>
          </a:pPr>
          <a:r>
            <a:rPr lang="tr-TR" sz="3000" b="1" kern="1200" dirty="0">
              <a:solidFill>
                <a:srgbClr val="7030A0"/>
              </a:solidFill>
              <a:latin typeface="Albertus MT Lt" panose="020E0502030304020304" pitchFamily="34" charset="0"/>
            </a:rPr>
            <a:t>Form 10 “Birimlerin Hizmet Maliyetinin Tespitine İlişkin Bilgi </a:t>
          </a:r>
          <a:r>
            <a:rPr lang="tr-TR" sz="3000" b="1" kern="1200" dirty="0" err="1">
              <a:solidFill>
                <a:srgbClr val="7030A0"/>
              </a:solidFill>
              <a:latin typeface="Albertus MT Lt" panose="020E0502030304020304" pitchFamily="34" charset="0"/>
            </a:rPr>
            <a:t>Formu”nda</a:t>
          </a:r>
          <a:r>
            <a:rPr lang="tr-TR" sz="3000" b="1" kern="1200" dirty="0">
              <a:solidFill>
                <a:srgbClr val="7030A0"/>
              </a:solidFill>
              <a:latin typeface="Albertus MT Lt" panose="020E0502030304020304" pitchFamily="34" charset="0"/>
            </a:rPr>
            <a:t>, biriminizle ilgili bilgilerin girişi eksiksiz olarak yapılması gerekmektedir. Çünkü birim girişlerinin sonrasında kurumsal aşama için konsolidasyon yapılmaktadır.</a:t>
          </a:r>
          <a:endParaRPr lang="tr-TR" sz="3000" kern="1200" dirty="0">
            <a:solidFill>
              <a:srgbClr val="7030A0"/>
            </a:solidFill>
            <a:latin typeface="Albertus MT Lt" panose="020E0502030304020304" pitchFamily="34" charset="0"/>
          </a:endParaRPr>
        </a:p>
      </dsp:txBody>
      <dsp:txXfrm>
        <a:off x="126795" y="126795"/>
        <a:ext cx="7961722" cy="2343810"/>
      </dsp:txXfrm>
    </dsp:sp>
    <dsp:sp modelId="{739308EE-9A4B-46DE-9AF3-269F6C316EB5}">
      <dsp:nvSpPr>
        <dsp:cNvPr id="0" name=""/>
        <dsp:cNvSpPr/>
      </dsp:nvSpPr>
      <dsp:spPr>
        <a:xfrm>
          <a:off x="0" y="2755349"/>
          <a:ext cx="8215312" cy="221366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rtl="0">
            <a:lnSpc>
              <a:spcPct val="90000"/>
            </a:lnSpc>
            <a:spcBef>
              <a:spcPct val="0"/>
            </a:spcBef>
            <a:spcAft>
              <a:spcPct val="35000"/>
            </a:spcAft>
            <a:buNone/>
          </a:pPr>
          <a:r>
            <a:rPr lang="tr-TR" sz="3000" b="1" kern="1200" dirty="0">
              <a:solidFill>
                <a:srgbClr val="7030A0"/>
              </a:solidFill>
              <a:latin typeface="Albertus MT Lt" panose="020E0502030304020304" pitchFamily="34" charset="0"/>
            </a:rPr>
            <a:t>Ayrıca Bu Formun Sonunda Yer Alan “VI. Birime İlişkin Özellik </a:t>
          </a:r>
          <a:r>
            <a:rPr lang="tr-TR" sz="3000" b="1" kern="1200" dirty="0" err="1">
              <a:solidFill>
                <a:srgbClr val="7030A0"/>
              </a:solidFill>
              <a:latin typeface="Albertus MT Lt" panose="020E0502030304020304" pitchFamily="34" charset="0"/>
            </a:rPr>
            <a:t>Arzeden</a:t>
          </a:r>
          <a:r>
            <a:rPr lang="tr-TR" sz="3000" b="1" kern="1200" dirty="0">
              <a:solidFill>
                <a:srgbClr val="7030A0"/>
              </a:solidFill>
              <a:latin typeface="Albertus MT Lt" panose="020E0502030304020304" pitchFamily="34" charset="0"/>
            </a:rPr>
            <a:t> Diğer Bilgiler(2)” Açıklama Bölümüne “Derslik Sayısı” İbaresi Eklenerek Bilgi Girişi Yapılacaktır.</a:t>
          </a:r>
          <a:endParaRPr lang="tr-TR" sz="3000" kern="1200" dirty="0">
            <a:solidFill>
              <a:srgbClr val="7030A0"/>
            </a:solidFill>
            <a:latin typeface="Albertus MT Lt" panose="020E0502030304020304" pitchFamily="34" charset="0"/>
          </a:endParaRPr>
        </a:p>
      </dsp:txBody>
      <dsp:txXfrm>
        <a:off x="108062" y="2863411"/>
        <a:ext cx="7999188" cy="199753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E1B55B-2EB7-473B-90CD-E7D52E58F33A}">
      <dsp:nvSpPr>
        <dsp:cNvPr id="0" name=""/>
        <dsp:cNvSpPr/>
      </dsp:nvSpPr>
      <dsp:spPr>
        <a:xfrm>
          <a:off x="616148" y="0"/>
          <a:ext cx="6983015" cy="511256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F3F066-67F3-40B5-A04B-94D51E080F3F}">
      <dsp:nvSpPr>
        <dsp:cNvPr id="0" name=""/>
        <dsp:cNvSpPr/>
      </dsp:nvSpPr>
      <dsp:spPr>
        <a:xfrm>
          <a:off x="628984" y="1080122"/>
          <a:ext cx="6957342" cy="2952323"/>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rtl="0">
            <a:lnSpc>
              <a:spcPct val="90000"/>
            </a:lnSpc>
            <a:spcBef>
              <a:spcPct val="0"/>
            </a:spcBef>
            <a:spcAft>
              <a:spcPct val="35000"/>
            </a:spcAft>
            <a:buNone/>
          </a:pPr>
          <a:r>
            <a:rPr lang="tr-TR" sz="2700" b="1" i="1" kern="1200" dirty="0">
              <a:solidFill>
                <a:srgbClr val="7030A0"/>
              </a:solidFill>
            </a:rPr>
            <a:t>Birim Bütçe Teklifleri Strateji Geliştirme Daire Başkanlığına tesliminden sonra e-bütçe sisteminde teklif aşamasında herhangi değişiklik düzeltme yapılmayacaktır.</a:t>
          </a:r>
          <a:endParaRPr lang="tr-TR" sz="2700" kern="1200" dirty="0">
            <a:solidFill>
              <a:srgbClr val="7030A0"/>
            </a:solidFill>
          </a:endParaRPr>
        </a:p>
      </dsp:txBody>
      <dsp:txXfrm>
        <a:off x="773105" y="1224243"/>
        <a:ext cx="6669100" cy="266408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EB3A82-EBCA-4BD0-B9E1-E015CBBE8330}">
      <dsp:nvSpPr>
        <dsp:cNvPr id="0" name=""/>
        <dsp:cNvSpPr/>
      </dsp:nvSpPr>
      <dsp:spPr>
        <a:xfrm>
          <a:off x="0" y="0"/>
          <a:ext cx="3286148" cy="440787"/>
        </a:xfrm>
        <a:prstGeom prst="downArrow">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27128AA-64CB-4227-ACAD-BCFFD6666465}">
      <dsp:nvSpPr>
        <dsp:cNvPr id="0" name=""/>
        <dsp:cNvSpPr/>
      </dsp:nvSpPr>
      <dsp:spPr>
        <a:xfrm>
          <a:off x="3133177" y="0"/>
          <a:ext cx="5043251" cy="550984"/>
        </a:xfrm>
        <a:prstGeom prst="rect">
          <a:avLst/>
        </a:prstGeom>
        <a:gradFill rotWithShape="1">
          <a:gsLst>
            <a:gs pos="0">
              <a:schemeClr val="accent3">
                <a:tint val="62000"/>
                <a:satMod val="180000"/>
              </a:schemeClr>
            </a:gs>
            <a:gs pos="65000">
              <a:schemeClr val="accent3">
                <a:tint val="32000"/>
                <a:satMod val="250000"/>
              </a:schemeClr>
            </a:gs>
            <a:gs pos="100000">
              <a:schemeClr val="accent3">
                <a:tint val="23000"/>
                <a:satMod val="300000"/>
              </a:schemeClr>
            </a:gs>
          </a:gsLst>
          <a:lin ang="16200000" scaled="0"/>
        </a:gradFill>
        <a:ln w="9525" cap="flat" cmpd="sng" algn="ctr">
          <a:solidFill>
            <a:schemeClr val="accent3"/>
          </a:solidFill>
          <a:prstDash val="solid"/>
        </a:ln>
        <a:effectLst>
          <a:outerShdw blurRad="50800" dist="38100" dir="5400000" rotWithShape="0">
            <a:srgbClr val="000000">
              <a:alpha val="35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20904" tIns="120904" rIns="120904" bIns="120904" numCol="1" spcCol="1270" anchor="ctr" anchorCtr="0">
          <a:noAutofit/>
        </a:bodyPr>
        <a:lstStyle/>
        <a:p>
          <a:pPr marL="0" lvl="0" indent="0" algn="ctr" defTabSz="755650" rtl="0">
            <a:lnSpc>
              <a:spcPct val="90000"/>
            </a:lnSpc>
            <a:spcBef>
              <a:spcPct val="0"/>
            </a:spcBef>
            <a:spcAft>
              <a:spcPct val="35000"/>
            </a:spcAft>
            <a:buNone/>
          </a:pPr>
          <a:r>
            <a:rPr lang="tr-TR" sz="1700" b="1" kern="1200" dirty="0"/>
            <a:t>Bütçe İşlemlerinin Yıllık Seyri</a:t>
          </a:r>
          <a:endParaRPr lang="tr-TR" sz="1700" kern="1200" dirty="0"/>
        </a:p>
      </dsp:txBody>
      <dsp:txXfrm>
        <a:off x="3133177" y="0"/>
        <a:ext cx="5043251" cy="550984"/>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0.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02EB87-F4BF-4DB4-A1CB-08D23C0F3B41}" type="datetimeFigureOut">
              <a:rPr lang="tr-TR" smtClean="0"/>
              <a:pPr/>
              <a:t>24.06.2021</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B693B3-3E06-4C87-9176-D0997E611089}" type="slidenum">
              <a:rPr lang="tr-TR" smtClean="0"/>
              <a:pPr/>
              <a:t>‹#›</a:t>
            </a:fld>
            <a:endParaRPr lang="tr-TR"/>
          </a:p>
        </p:txBody>
      </p:sp>
    </p:spTree>
    <p:extLst>
      <p:ext uri="{BB962C8B-B14F-4D97-AF65-F5344CB8AC3E}">
        <p14:creationId xmlns:p14="http://schemas.microsoft.com/office/powerpoint/2010/main" val="4274354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4</a:t>
            </a:fld>
            <a:endParaRPr lang="tr-TR"/>
          </a:p>
        </p:txBody>
      </p:sp>
    </p:spTree>
    <p:extLst>
      <p:ext uri="{BB962C8B-B14F-4D97-AF65-F5344CB8AC3E}">
        <p14:creationId xmlns:p14="http://schemas.microsoft.com/office/powerpoint/2010/main" val="8717989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13</a:t>
            </a:fld>
            <a:endParaRPr lang="tr-TR"/>
          </a:p>
        </p:txBody>
      </p:sp>
    </p:spTree>
    <p:extLst>
      <p:ext uri="{BB962C8B-B14F-4D97-AF65-F5344CB8AC3E}">
        <p14:creationId xmlns:p14="http://schemas.microsoft.com/office/powerpoint/2010/main" val="34704096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14</a:t>
            </a:fld>
            <a:endParaRPr lang="tr-TR"/>
          </a:p>
        </p:txBody>
      </p:sp>
    </p:spTree>
    <p:extLst>
      <p:ext uri="{BB962C8B-B14F-4D97-AF65-F5344CB8AC3E}">
        <p14:creationId xmlns:p14="http://schemas.microsoft.com/office/powerpoint/2010/main" val="19486486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15</a:t>
            </a:fld>
            <a:endParaRPr lang="tr-TR"/>
          </a:p>
        </p:txBody>
      </p:sp>
    </p:spTree>
    <p:extLst>
      <p:ext uri="{BB962C8B-B14F-4D97-AF65-F5344CB8AC3E}">
        <p14:creationId xmlns:p14="http://schemas.microsoft.com/office/powerpoint/2010/main" val="25156606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16</a:t>
            </a:fld>
            <a:endParaRPr lang="tr-TR"/>
          </a:p>
        </p:txBody>
      </p:sp>
    </p:spTree>
    <p:extLst>
      <p:ext uri="{BB962C8B-B14F-4D97-AF65-F5344CB8AC3E}">
        <p14:creationId xmlns:p14="http://schemas.microsoft.com/office/powerpoint/2010/main" val="33194298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17</a:t>
            </a:fld>
            <a:endParaRPr lang="tr-TR"/>
          </a:p>
        </p:txBody>
      </p:sp>
    </p:spTree>
    <p:extLst>
      <p:ext uri="{BB962C8B-B14F-4D97-AF65-F5344CB8AC3E}">
        <p14:creationId xmlns:p14="http://schemas.microsoft.com/office/powerpoint/2010/main" val="17145122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18</a:t>
            </a:fld>
            <a:endParaRPr lang="tr-TR"/>
          </a:p>
        </p:txBody>
      </p:sp>
    </p:spTree>
    <p:extLst>
      <p:ext uri="{BB962C8B-B14F-4D97-AF65-F5344CB8AC3E}">
        <p14:creationId xmlns:p14="http://schemas.microsoft.com/office/powerpoint/2010/main" val="31397247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19</a:t>
            </a:fld>
            <a:endParaRPr lang="tr-TR"/>
          </a:p>
        </p:txBody>
      </p:sp>
    </p:spTree>
    <p:extLst>
      <p:ext uri="{BB962C8B-B14F-4D97-AF65-F5344CB8AC3E}">
        <p14:creationId xmlns:p14="http://schemas.microsoft.com/office/powerpoint/2010/main" val="4047757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20</a:t>
            </a:fld>
            <a:endParaRPr lang="tr-TR"/>
          </a:p>
        </p:txBody>
      </p:sp>
    </p:spTree>
    <p:extLst>
      <p:ext uri="{BB962C8B-B14F-4D97-AF65-F5344CB8AC3E}">
        <p14:creationId xmlns:p14="http://schemas.microsoft.com/office/powerpoint/2010/main" val="16852036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21</a:t>
            </a:fld>
            <a:endParaRPr lang="tr-TR"/>
          </a:p>
        </p:txBody>
      </p:sp>
    </p:spTree>
    <p:extLst>
      <p:ext uri="{BB962C8B-B14F-4D97-AF65-F5344CB8AC3E}">
        <p14:creationId xmlns:p14="http://schemas.microsoft.com/office/powerpoint/2010/main" val="30333524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23</a:t>
            </a:fld>
            <a:endParaRPr lang="tr-TR"/>
          </a:p>
        </p:txBody>
      </p:sp>
    </p:spTree>
    <p:extLst>
      <p:ext uri="{BB962C8B-B14F-4D97-AF65-F5344CB8AC3E}">
        <p14:creationId xmlns:p14="http://schemas.microsoft.com/office/powerpoint/2010/main" val="651221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5</a:t>
            </a:fld>
            <a:endParaRPr lang="tr-TR"/>
          </a:p>
        </p:txBody>
      </p:sp>
    </p:spTree>
    <p:extLst>
      <p:ext uri="{BB962C8B-B14F-4D97-AF65-F5344CB8AC3E}">
        <p14:creationId xmlns:p14="http://schemas.microsoft.com/office/powerpoint/2010/main" val="8884985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24</a:t>
            </a:fld>
            <a:endParaRPr lang="tr-TR"/>
          </a:p>
        </p:txBody>
      </p:sp>
    </p:spTree>
    <p:extLst>
      <p:ext uri="{BB962C8B-B14F-4D97-AF65-F5344CB8AC3E}">
        <p14:creationId xmlns:p14="http://schemas.microsoft.com/office/powerpoint/2010/main" val="13843777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25</a:t>
            </a:fld>
            <a:endParaRPr lang="tr-TR"/>
          </a:p>
        </p:txBody>
      </p:sp>
    </p:spTree>
    <p:extLst>
      <p:ext uri="{BB962C8B-B14F-4D97-AF65-F5344CB8AC3E}">
        <p14:creationId xmlns:p14="http://schemas.microsoft.com/office/powerpoint/2010/main" val="42392751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26</a:t>
            </a:fld>
            <a:endParaRPr lang="tr-TR"/>
          </a:p>
        </p:txBody>
      </p:sp>
    </p:spTree>
    <p:extLst>
      <p:ext uri="{BB962C8B-B14F-4D97-AF65-F5344CB8AC3E}">
        <p14:creationId xmlns:p14="http://schemas.microsoft.com/office/powerpoint/2010/main" val="33946884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27</a:t>
            </a:fld>
            <a:endParaRPr lang="tr-TR"/>
          </a:p>
        </p:txBody>
      </p:sp>
    </p:spTree>
    <p:extLst>
      <p:ext uri="{BB962C8B-B14F-4D97-AF65-F5344CB8AC3E}">
        <p14:creationId xmlns:p14="http://schemas.microsoft.com/office/powerpoint/2010/main" val="2744520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29</a:t>
            </a:fld>
            <a:endParaRPr lang="tr-TR"/>
          </a:p>
        </p:txBody>
      </p:sp>
    </p:spTree>
    <p:extLst>
      <p:ext uri="{BB962C8B-B14F-4D97-AF65-F5344CB8AC3E}">
        <p14:creationId xmlns:p14="http://schemas.microsoft.com/office/powerpoint/2010/main" val="15805167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2AB693B3-3E06-4C87-9176-D0997E611089}" type="slidenum">
              <a:rPr lang="tr-TR" smtClean="0"/>
              <a:pPr/>
              <a:t>32</a:t>
            </a:fld>
            <a:endParaRPr lang="tr-TR"/>
          </a:p>
        </p:txBody>
      </p:sp>
    </p:spTree>
    <p:extLst>
      <p:ext uri="{BB962C8B-B14F-4D97-AF65-F5344CB8AC3E}">
        <p14:creationId xmlns:p14="http://schemas.microsoft.com/office/powerpoint/2010/main" val="39766300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2AB693B3-3E06-4C87-9176-D0997E611089}" type="slidenum">
              <a:rPr lang="tr-TR" smtClean="0"/>
              <a:pPr/>
              <a:t>33</a:t>
            </a:fld>
            <a:endParaRPr lang="tr-TR"/>
          </a:p>
        </p:txBody>
      </p:sp>
    </p:spTree>
    <p:extLst>
      <p:ext uri="{BB962C8B-B14F-4D97-AF65-F5344CB8AC3E}">
        <p14:creationId xmlns:p14="http://schemas.microsoft.com/office/powerpoint/2010/main" val="294287101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AB693B3-3E06-4C87-9176-D0997E611089}" type="slidenum">
              <a:rPr lang="tr-TR" smtClean="0"/>
              <a:pPr/>
              <a:t>34</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6</a:t>
            </a:fld>
            <a:endParaRPr lang="tr-TR"/>
          </a:p>
        </p:txBody>
      </p:sp>
    </p:spTree>
    <p:extLst>
      <p:ext uri="{BB962C8B-B14F-4D97-AF65-F5344CB8AC3E}">
        <p14:creationId xmlns:p14="http://schemas.microsoft.com/office/powerpoint/2010/main" val="57204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7</a:t>
            </a:fld>
            <a:endParaRPr lang="tr-TR"/>
          </a:p>
        </p:txBody>
      </p:sp>
    </p:spTree>
    <p:extLst>
      <p:ext uri="{BB962C8B-B14F-4D97-AF65-F5344CB8AC3E}">
        <p14:creationId xmlns:p14="http://schemas.microsoft.com/office/powerpoint/2010/main" val="24310808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8</a:t>
            </a:fld>
            <a:endParaRPr lang="tr-TR"/>
          </a:p>
        </p:txBody>
      </p:sp>
    </p:spTree>
    <p:extLst>
      <p:ext uri="{BB962C8B-B14F-4D97-AF65-F5344CB8AC3E}">
        <p14:creationId xmlns:p14="http://schemas.microsoft.com/office/powerpoint/2010/main" val="3877937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9</a:t>
            </a:fld>
            <a:endParaRPr lang="tr-TR"/>
          </a:p>
        </p:txBody>
      </p:sp>
    </p:spTree>
    <p:extLst>
      <p:ext uri="{BB962C8B-B14F-4D97-AF65-F5344CB8AC3E}">
        <p14:creationId xmlns:p14="http://schemas.microsoft.com/office/powerpoint/2010/main" val="15170610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10</a:t>
            </a:fld>
            <a:endParaRPr lang="tr-TR"/>
          </a:p>
        </p:txBody>
      </p:sp>
    </p:spTree>
    <p:extLst>
      <p:ext uri="{BB962C8B-B14F-4D97-AF65-F5344CB8AC3E}">
        <p14:creationId xmlns:p14="http://schemas.microsoft.com/office/powerpoint/2010/main" val="2438380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11</a:t>
            </a:fld>
            <a:endParaRPr lang="tr-TR"/>
          </a:p>
        </p:txBody>
      </p:sp>
    </p:spTree>
    <p:extLst>
      <p:ext uri="{BB962C8B-B14F-4D97-AF65-F5344CB8AC3E}">
        <p14:creationId xmlns:p14="http://schemas.microsoft.com/office/powerpoint/2010/main" val="2317006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12</a:t>
            </a:fld>
            <a:endParaRPr lang="tr-TR"/>
          </a:p>
        </p:txBody>
      </p:sp>
    </p:spTree>
    <p:extLst>
      <p:ext uri="{BB962C8B-B14F-4D97-AF65-F5344CB8AC3E}">
        <p14:creationId xmlns:p14="http://schemas.microsoft.com/office/powerpoint/2010/main" val="14889682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Dik Üçgen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Başlık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a:t>Asıl başlık stili için tıklatın</a:t>
            </a:r>
            <a:endParaRPr kumimoji="0" lang="en-US"/>
          </a:p>
        </p:txBody>
      </p:sp>
      <p:sp>
        <p:nvSpPr>
          <p:cNvPr id="17" name="Alt Başlık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grpSp>
        <p:nvGrpSpPr>
          <p:cNvPr id="2" name="Grup 1"/>
          <p:cNvGrpSpPr/>
          <p:nvPr/>
        </p:nvGrpSpPr>
        <p:grpSpPr>
          <a:xfrm>
            <a:off x="-3765" y="4953000"/>
            <a:ext cx="9147765" cy="1912088"/>
            <a:chOff x="-3765" y="4832896"/>
            <a:chExt cx="9147765" cy="2032192"/>
          </a:xfrm>
        </p:grpSpPr>
        <p:sp>
          <p:nvSpPr>
            <p:cNvPr id="7" name="Serbest 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Serbest 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Serbest 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Düz Bağlayıcı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Veri Yer Tutucusu 29"/>
          <p:cNvSpPr>
            <a:spLocks noGrp="1"/>
          </p:cNvSpPr>
          <p:nvPr>
            <p:ph type="dt" sz="half" idx="10"/>
          </p:nvPr>
        </p:nvSpPr>
        <p:spPr/>
        <p:txBody>
          <a:bodyPr/>
          <a:lstStyle>
            <a:lvl1pPr>
              <a:defRPr>
                <a:solidFill>
                  <a:srgbClr val="FFFFFF"/>
                </a:solidFill>
              </a:defRPr>
            </a:lvl1pPr>
            <a:extLst/>
          </a:lstStyle>
          <a:p>
            <a:fld id="{244A2902-8BEA-48A8-9DA6-C1B334E729F9}" type="datetimeFigureOut">
              <a:rPr lang="tr-TR" smtClean="0"/>
              <a:pPr/>
              <a:t>24.06.2021</a:t>
            </a:fld>
            <a:endParaRPr lang="tr-TR"/>
          </a:p>
        </p:txBody>
      </p:sp>
      <p:sp>
        <p:nvSpPr>
          <p:cNvPr id="19" name="Altbilgi Yer Tutucusu 18"/>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Slayt Numarası Yer Tutucusu 26"/>
          <p:cNvSpPr>
            <a:spLocks noGrp="1"/>
          </p:cNvSpPr>
          <p:nvPr>
            <p:ph type="sldNum" sz="quarter" idx="12"/>
          </p:nvPr>
        </p:nvSpPr>
        <p:spPr/>
        <p:txBody>
          <a:bodyPr/>
          <a:lstStyle>
            <a:lvl1pPr>
              <a:defRPr>
                <a:solidFill>
                  <a:srgbClr val="FFFFFF"/>
                </a:solidFill>
              </a:defRPr>
            </a:lvl1pPr>
            <a:extLst/>
          </a:lstStyle>
          <a:p>
            <a:fld id="{383DADF1-B81E-4AE2-B9B7-D55E15359700}"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a:t>Asıl başlık stili için tıklatın</a:t>
            </a:r>
            <a:endParaRPr kumimoji="0" lang="en-US"/>
          </a:p>
        </p:txBody>
      </p:sp>
      <p:sp>
        <p:nvSpPr>
          <p:cNvPr id="3" name="Dikey Metin Yer Tutucusu 2"/>
          <p:cNvSpPr>
            <a:spLocks noGrp="1"/>
          </p:cNvSpPr>
          <p:nvPr>
            <p:ph type="body" orient="vert" idx="1"/>
          </p:nvPr>
        </p:nvSpPr>
        <p:spPr>
          <a:xfrm>
            <a:off x="457200" y="1481329"/>
            <a:ext cx="8229600" cy="438607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244A2902-8BEA-48A8-9DA6-C1B334E729F9}" type="datetimeFigureOut">
              <a:rPr lang="tr-TR" smtClean="0"/>
              <a:pPr/>
              <a:t>24.06.2021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83DADF1-B81E-4AE2-B9B7-D55E15359700}"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844013" y="274640"/>
            <a:ext cx="1777470" cy="5592761"/>
          </a:xfrm>
        </p:spPr>
        <p:txBody>
          <a:bodyPr vert="eaVert"/>
          <a:lstStyle/>
          <a:p>
            <a:r>
              <a:rPr kumimoji="0" lang="tr-TR"/>
              <a:t>Asıl başlık stili için tıklatın</a:t>
            </a:r>
            <a:endParaRPr kumimoji="0" lang="en-US"/>
          </a:p>
        </p:txBody>
      </p:sp>
      <p:sp>
        <p:nvSpPr>
          <p:cNvPr id="3" name="Dikey Metin Yer Tutucusu 2"/>
          <p:cNvSpPr>
            <a:spLocks noGrp="1"/>
          </p:cNvSpPr>
          <p:nvPr>
            <p:ph type="body" orient="vert" idx="1"/>
          </p:nvPr>
        </p:nvSpPr>
        <p:spPr>
          <a:xfrm>
            <a:off x="457200" y="274641"/>
            <a:ext cx="6324600" cy="5592760"/>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244A2902-8BEA-48A8-9DA6-C1B334E729F9}" type="datetimeFigureOut">
              <a:rPr lang="tr-TR" smtClean="0"/>
              <a:pPr/>
              <a:t>24.06.2021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83DADF1-B81E-4AE2-B9B7-D55E15359700}"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244A2902-8BEA-48A8-9DA6-C1B334E729F9}" type="datetimeFigureOut">
              <a:rPr lang="tr-TR" smtClean="0"/>
              <a:pPr/>
              <a:t>24.06.2021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83DADF1-B81E-4AE2-B9B7-D55E15359700}" type="slidenum">
              <a:rPr lang="tr-TR" smtClean="0"/>
              <a:pPr/>
              <a:t>‹#›</a:t>
            </a:fld>
            <a:endParaRPr lang="tr-TR"/>
          </a:p>
        </p:txBody>
      </p:sp>
      <p:sp>
        <p:nvSpPr>
          <p:cNvPr id="7" name="Başlık 6"/>
          <p:cNvSpPr>
            <a:spLocks noGrp="1"/>
          </p:cNvSpPr>
          <p:nvPr>
            <p:ph type="title"/>
          </p:nvPr>
        </p:nvSpPr>
        <p:spPr/>
        <p:txBody>
          <a:bodyPr rtlCol="0"/>
          <a:lstStyle/>
          <a:p>
            <a:r>
              <a:rPr kumimoji="0" lang="tr-TR"/>
              <a:t>Asıl başlık stili için tıklatın</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a:t>Asıl başlık stili için tıklatın</a:t>
            </a:r>
            <a:endParaRPr kumimoji="0" lang="en-US"/>
          </a:p>
        </p:txBody>
      </p:sp>
      <p:sp>
        <p:nvSpPr>
          <p:cNvPr id="3" name="Metin Yer Tutucusu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Veri Yer Tutucusu 3"/>
          <p:cNvSpPr>
            <a:spLocks noGrp="1"/>
          </p:cNvSpPr>
          <p:nvPr>
            <p:ph type="dt" sz="half" idx="10"/>
          </p:nvPr>
        </p:nvSpPr>
        <p:spPr/>
        <p:txBody>
          <a:bodyPr/>
          <a:lstStyle/>
          <a:p>
            <a:fld id="{244A2902-8BEA-48A8-9DA6-C1B334E729F9}" type="datetimeFigureOut">
              <a:rPr lang="tr-TR" smtClean="0"/>
              <a:pPr/>
              <a:t>24.06.2021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83DADF1-B81E-4AE2-B9B7-D55E15359700}" type="slidenum">
              <a:rPr lang="tr-TR" smtClean="0"/>
              <a:pPr/>
              <a:t>‹#›</a:t>
            </a:fld>
            <a:endParaRPr lang="tr-TR"/>
          </a:p>
        </p:txBody>
      </p:sp>
      <p:sp>
        <p:nvSpPr>
          <p:cNvPr id="7" name="Köşeli Çift Ayraç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Köşeli Çift Ayraç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İçerik Yer Tutucus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Veri Yer Tutucusu 4"/>
          <p:cNvSpPr>
            <a:spLocks noGrp="1"/>
          </p:cNvSpPr>
          <p:nvPr>
            <p:ph type="dt" sz="half" idx="10"/>
          </p:nvPr>
        </p:nvSpPr>
        <p:spPr/>
        <p:txBody>
          <a:bodyPr/>
          <a:lstStyle/>
          <a:p>
            <a:fld id="{244A2902-8BEA-48A8-9DA6-C1B334E729F9}" type="datetimeFigureOut">
              <a:rPr lang="tr-TR" smtClean="0"/>
              <a:pPr/>
              <a:t>24.06.2021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83DADF1-B81E-4AE2-B9B7-D55E15359700}" type="slidenum">
              <a:rPr lang="tr-TR" smtClean="0"/>
              <a:pPr/>
              <a:t>‹#›</a:t>
            </a:fld>
            <a:endParaRPr lang="tr-TR"/>
          </a:p>
        </p:txBody>
      </p:sp>
      <p:sp>
        <p:nvSpPr>
          <p:cNvPr id="8" name="Başlık 7"/>
          <p:cNvSpPr>
            <a:spLocks noGrp="1"/>
          </p:cNvSpPr>
          <p:nvPr>
            <p:ph type="title"/>
          </p:nvPr>
        </p:nvSpPr>
        <p:spPr/>
        <p:txBody>
          <a:bodyPr rtlCol="0"/>
          <a:lstStyle/>
          <a:p>
            <a:r>
              <a:rPr kumimoji="0" lang="tr-TR"/>
              <a:t>Asıl başlık stili için tıklatın</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8229600" cy="1143000"/>
          </a:xfrm>
        </p:spPr>
        <p:txBody>
          <a:bodyPr anchor="ctr"/>
          <a:lstStyle>
            <a:lvl1pPr>
              <a:defRPr/>
            </a:lvl1pPr>
            <a:extLst/>
          </a:lstStyle>
          <a:p>
            <a:r>
              <a:rPr kumimoji="0" lang="tr-TR"/>
              <a:t>Asıl başlık stili için tıklatın</a:t>
            </a:r>
            <a:endParaRPr kumimoji="0" lang="en-US"/>
          </a:p>
        </p:txBody>
      </p:sp>
      <p:sp>
        <p:nvSpPr>
          <p:cNvPr id="3" name="Metin Yer Tutucus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Metin Yer Tutucus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İçerik Yer Tutucus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İçerik Yer Tutucus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Veri Yer Tutucusu 6"/>
          <p:cNvSpPr>
            <a:spLocks noGrp="1"/>
          </p:cNvSpPr>
          <p:nvPr>
            <p:ph type="dt" sz="half" idx="10"/>
          </p:nvPr>
        </p:nvSpPr>
        <p:spPr/>
        <p:txBody>
          <a:bodyPr/>
          <a:lstStyle/>
          <a:p>
            <a:fld id="{244A2902-8BEA-48A8-9DA6-C1B334E729F9}" type="datetimeFigureOut">
              <a:rPr lang="tr-TR" smtClean="0"/>
              <a:pPr/>
              <a:t>24.06.2021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83DADF1-B81E-4AE2-B9B7-D55E15359700}"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Veri Yer Tutucusu 2"/>
          <p:cNvSpPr>
            <a:spLocks noGrp="1"/>
          </p:cNvSpPr>
          <p:nvPr>
            <p:ph type="dt" sz="half" idx="10"/>
          </p:nvPr>
        </p:nvSpPr>
        <p:spPr/>
        <p:txBody>
          <a:bodyPr/>
          <a:lstStyle/>
          <a:p>
            <a:fld id="{244A2902-8BEA-48A8-9DA6-C1B334E729F9}" type="datetimeFigureOut">
              <a:rPr lang="tr-TR" smtClean="0"/>
              <a:pPr/>
              <a:t>24.06.2021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83DADF1-B81E-4AE2-B9B7-D55E15359700}" type="slidenum">
              <a:rPr lang="tr-TR" smtClean="0"/>
              <a:pPr/>
              <a:t>‹#›</a:t>
            </a:fld>
            <a:endParaRPr lang="tr-TR"/>
          </a:p>
        </p:txBody>
      </p:sp>
      <p:sp>
        <p:nvSpPr>
          <p:cNvPr id="6" name="Başlık 5"/>
          <p:cNvSpPr>
            <a:spLocks noGrp="1"/>
          </p:cNvSpPr>
          <p:nvPr>
            <p:ph type="title"/>
          </p:nvPr>
        </p:nvSpPr>
        <p:spPr/>
        <p:txBody>
          <a:bodyPr rtlCol="0"/>
          <a:lstStyle/>
          <a:p>
            <a:r>
              <a:rPr kumimoji="0" lang="tr-TR"/>
              <a:t>Asıl başlık stili için tıklatın</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44A2902-8BEA-48A8-9DA6-C1B334E729F9}" type="datetimeFigureOut">
              <a:rPr lang="tr-TR" smtClean="0"/>
              <a:pPr/>
              <a:t>24.06.2021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83DADF1-B81E-4AE2-B9B7-D55E15359700}"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a:t>Asıl başlık stili için tıklatın</a:t>
            </a:r>
            <a:endParaRPr kumimoji="0" lang="en-US"/>
          </a:p>
        </p:txBody>
      </p:sp>
      <p:sp>
        <p:nvSpPr>
          <p:cNvPr id="3" name="Metin Yer Tutucus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a:t>Asıl metin stillerini düzenlemek için tıklatın</a:t>
            </a:r>
          </a:p>
        </p:txBody>
      </p:sp>
      <p:sp>
        <p:nvSpPr>
          <p:cNvPr id="4" name="İçerik Yer Tutucus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Veri Yer Tutucusu 4"/>
          <p:cNvSpPr>
            <a:spLocks noGrp="1"/>
          </p:cNvSpPr>
          <p:nvPr>
            <p:ph type="dt" sz="half" idx="10"/>
          </p:nvPr>
        </p:nvSpPr>
        <p:spPr>
          <a:xfrm>
            <a:off x="6727032" y="6407944"/>
            <a:ext cx="1920240" cy="365760"/>
          </a:xfrm>
        </p:spPr>
        <p:txBody>
          <a:bodyPr/>
          <a:lstStyle/>
          <a:p>
            <a:fld id="{244A2902-8BEA-48A8-9DA6-C1B334E729F9}" type="datetimeFigureOut">
              <a:rPr lang="tr-TR" smtClean="0"/>
              <a:pPr/>
              <a:t>24.06.2021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83DADF1-B81E-4AE2-B9B7-D55E15359700}"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4" name="Metin Yer Tutucusu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a:t>Asıl metin stillerini düzenlemek için tıklatın</a:t>
            </a:r>
          </a:p>
        </p:txBody>
      </p:sp>
      <p:sp>
        <p:nvSpPr>
          <p:cNvPr id="3" name="Resim Yer Tutucus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a:t>Resim eklemek için simgeyi tıklatın</a:t>
            </a:r>
            <a:endParaRPr kumimoji="0" lang="en-US" dirty="0"/>
          </a:p>
        </p:txBody>
      </p:sp>
      <p:sp>
        <p:nvSpPr>
          <p:cNvPr id="5" name="Veri Yer Tutucusu 4"/>
          <p:cNvSpPr>
            <a:spLocks noGrp="1"/>
          </p:cNvSpPr>
          <p:nvPr>
            <p:ph type="dt" sz="half" idx="10"/>
          </p:nvPr>
        </p:nvSpPr>
        <p:spPr/>
        <p:txBody>
          <a:bodyPr/>
          <a:lstStyle>
            <a:lvl1pPr>
              <a:defRPr>
                <a:solidFill>
                  <a:schemeClr val="tx1"/>
                </a:solidFill>
              </a:defRPr>
            </a:lvl1pPr>
            <a:extLst/>
          </a:lstStyle>
          <a:p>
            <a:fld id="{244A2902-8BEA-48A8-9DA6-C1B334E729F9}" type="datetimeFigureOut">
              <a:rPr lang="tr-TR" smtClean="0"/>
              <a:pPr/>
              <a:t>24.06.2021</a:t>
            </a:fld>
            <a:endParaRPr lang="tr-TR"/>
          </a:p>
        </p:txBody>
      </p:sp>
      <p:sp>
        <p:nvSpPr>
          <p:cNvPr id="6" name="Altbilgi Yer Tutucusu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Slayt Numarası Yer Tutucusu 6"/>
          <p:cNvSpPr>
            <a:spLocks noGrp="1"/>
          </p:cNvSpPr>
          <p:nvPr>
            <p:ph type="sldNum" sz="quarter" idx="12"/>
          </p:nvPr>
        </p:nvSpPr>
        <p:spPr/>
        <p:txBody>
          <a:bodyPr/>
          <a:lstStyle>
            <a:lvl1pPr>
              <a:defRPr>
                <a:solidFill>
                  <a:schemeClr val="tx1"/>
                </a:solidFill>
              </a:defRPr>
            </a:lvl1pPr>
            <a:extLst/>
          </a:lstStyle>
          <a:p>
            <a:fld id="{383DADF1-B81E-4AE2-B9B7-D55E15359700}" type="slidenum">
              <a:rPr lang="tr-TR" smtClean="0"/>
              <a:pPr/>
              <a:t>‹#›</a:t>
            </a:fld>
            <a:endParaRPr lang="tr-TR"/>
          </a:p>
        </p:txBody>
      </p:sp>
      <p:sp>
        <p:nvSpPr>
          <p:cNvPr id="2" name="Başlık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a:t>Asıl başlık stili için tıklatın</a:t>
            </a:r>
            <a:endParaRPr kumimoji="0" lang="en-US"/>
          </a:p>
        </p:txBody>
      </p:sp>
      <p:sp>
        <p:nvSpPr>
          <p:cNvPr id="8" name="Serbest 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erbest 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 Üçgen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Düz Bağlayıcı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Köşeli Çift Ayraç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Köşeli Çift Ayraç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3" name="Serbest 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erbest 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ik Üçgen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Düz Bağlayıcı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Başlık Yer Tutucus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tr-TR"/>
              <a:t>Asıl başlık stili için tıklatın</a:t>
            </a:r>
            <a:endParaRPr kumimoji="0" lang="en-US"/>
          </a:p>
        </p:txBody>
      </p:sp>
      <p:sp>
        <p:nvSpPr>
          <p:cNvPr id="30" name="Metin Yer Tutucusu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Veri Yer Tutucusu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44A2902-8BEA-48A8-9DA6-C1B334E729F9}" type="datetimeFigureOut">
              <a:rPr lang="tr-TR" smtClean="0"/>
              <a:pPr/>
              <a:t>24.06.2021</a:t>
            </a:fld>
            <a:endParaRPr lang="tr-TR"/>
          </a:p>
        </p:txBody>
      </p:sp>
      <p:sp>
        <p:nvSpPr>
          <p:cNvPr id="22" name="Altbilgi Yer Tutucusu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Slayt Numarası Yer Tutucus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83DADF1-B81E-4AE2-B9B7-D55E1535970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247953931"/>
              </p:ext>
            </p:extLst>
          </p:nvPr>
        </p:nvGraphicFramePr>
        <p:xfrm>
          <a:off x="457200" y="1481329"/>
          <a:ext cx="8229600" cy="42519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Başlık"/>
          <p:cNvSpPr>
            <a:spLocks noGrp="1"/>
          </p:cNvSpPr>
          <p:nvPr>
            <p:ph type="title"/>
          </p:nvPr>
        </p:nvSpPr>
        <p:spPr>
          <a:ln/>
        </p:spPr>
        <p:style>
          <a:lnRef idx="0">
            <a:schemeClr val="accent2"/>
          </a:lnRef>
          <a:fillRef idx="3">
            <a:schemeClr val="accent2"/>
          </a:fillRef>
          <a:effectRef idx="3">
            <a:schemeClr val="accent2"/>
          </a:effectRef>
          <a:fontRef idx="minor">
            <a:schemeClr val="lt1"/>
          </a:fontRef>
        </p:style>
        <p:txBody>
          <a:bodyPr rtlCol="0">
            <a:normAutofit fontScale="90000"/>
            <a:scene3d>
              <a:camera prst="orthographicFront"/>
              <a:lightRig rig="soft" dir="t"/>
            </a:scene3d>
            <a:sp3d prstMaterial="softEdge">
              <a:bevelT w="25400" h="25400"/>
            </a:sp3d>
          </a:bodyPr>
          <a:lstStyle/>
          <a:p>
            <a:pPr algn="ctr" eaLnBrk="1" fontAlgn="auto" hangingPunct="1">
              <a:spcAft>
                <a:spcPts val="0"/>
              </a:spcAft>
              <a:defRPr/>
            </a:pPr>
            <a:r>
              <a:rPr lang="tr-TR" b="1" dirty="0">
                <a:ln w="1905"/>
                <a:solidFill>
                  <a:schemeClr val="accent1">
                    <a:lumMod val="75000"/>
                  </a:schemeClr>
                </a:solidFill>
                <a:effectLst>
                  <a:innerShdw blurRad="69850" dist="43180" dir="5400000">
                    <a:srgbClr val="000000">
                      <a:alpha val="65000"/>
                    </a:srgbClr>
                  </a:innerShdw>
                </a:effectLst>
              </a:rPr>
              <a:t>5018 Sayılı Kamu Mali Yönetimi ve Kontrol Kanunu</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4">
            <a:extLst>
              <a:ext uri="{FF2B5EF4-FFF2-40B4-BE49-F238E27FC236}">
                <a16:creationId xmlns:a16="http://schemas.microsoft.com/office/drawing/2014/main" id="{E40CB3FE-F640-47C8-8641-F73E255EC3D6}"/>
              </a:ext>
            </a:extLst>
          </p:cNvPr>
          <p:cNvGraphicFramePr>
            <a:graphicFrameLocks noGrp="1"/>
          </p:cNvGraphicFramePr>
          <p:nvPr>
            <p:ph idx="1"/>
            <p:extLst>
              <p:ext uri="{D42A27DB-BD31-4B8C-83A1-F6EECF244321}">
                <p14:modId xmlns:p14="http://schemas.microsoft.com/office/powerpoint/2010/main" val="3645939689"/>
              </p:ext>
            </p:extLst>
          </p:nvPr>
        </p:nvGraphicFramePr>
        <p:xfrm>
          <a:off x="1403648" y="2299842"/>
          <a:ext cx="5184576" cy="2562986"/>
        </p:xfrm>
        <a:graphic>
          <a:graphicData uri="http://schemas.openxmlformats.org/drawingml/2006/table">
            <a:tbl>
              <a:tblPr firstRow="1" bandRow="1">
                <a:tableStyleId>{5C22544A-7EE6-4342-B048-85BDC9FD1C3A}</a:tableStyleId>
              </a:tblPr>
              <a:tblGrid>
                <a:gridCol w="1487894">
                  <a:extLst>
                    <a:ext uri="{9D8B030D-6E8A-4147-A177-3AD203B41FA5}">
                      <a16:colId xmlns:a16="http://schemas.microsoft.com/office/drawing/2014/main" val="802771142"/>
                    </a:ext>
                  </a:extLst>
                </a:gridCol>
                <a:gridCol w="3696682">
                  <a:extLst>
                    <a:ext uri="{9D8B030D-6E8A-4147-A177-3AD203B41FA5}">
                      <a16:colId xmlns:a16="http://schemas.microsoft.com/office/drawing/2014/main" val="275227524"/>
                    </a:ext>
                  </a:extLst>
                </a:gridCol>
              </a:tblGrid>
              <a:tr h="625102">
                <a:tc>
                  <a:txBody>
                    <a:bodyPr/>
                    <a:lstStyle/>
                    <a:p>
                      <a:pPr algn="ctr"/>
                      <a:r>
                        <a:rPr lang="tr-TR" sz="2200" dirty="0"/>
                        <a:t>Kod</a:t>
                      </a:r>
                    </a:p>
                  </a:txBody>
                  <a:tcPr anchor="ctr"/>
                </a:tc>
                <a:tc>
                  <a:txBody>
                    <a:bodyPr/>
                    <a:lstStyle/>
                    <a:p>
                      <a:pPr algn="ctr"/>
                      <a:r>
                        <a:rPr lang="tr-TR" sz="2200" dirty="0"/>
                        <a:t>Açıklama</a:t>
                      </a:r>
                    </a:p>
                  </a:txBody>
                  <a:tcPr anchor="ctr"/>
                </a:tc>
                <a:extLst>
                  <a:ext uri="{0D108BD9-81ED-4DB2-BD59-A6C34878D82A}">
                    <a16:rowId xmlns:a16="http://schemas.microsoft.com/office/drawing/2014/main" val="3848892354"/>
                  </a:ext>
                </a:extLst>
              </a:tr>
              <a:tr h="758318">
                <a:tc>
                  <a:txBody>
                    <a:bodyPr/>
                    <a:lstStyle/>
                    <a:p>
                      <a:pPr algn="ctr"/>
                      <a:r>
                        <a:rPr lang="tr-TR" sz="2200" dirty="0"/>
                        <a:t>02</a:t>
                      </a:r>
                    </a:p>
                  </a:txBody>
                  <a:tcPr anchor="ctr"/>
                </a:tc>
                <a:tc>
                  <a:txBody>
                    <a:bodyPr/>
                    <a:lstStyle/>
                    <a:p>
                      <a:r>
                        <a:rPr lang="tr-TR" sz="2200" dirty="0"/>
                        <a:t>Özel Bütçe</a:t>
                      </a:r>
                    </a:p>
                  </a:txBody>
                  <a:tcPr anchor="ctr"/>
                </a:tc>
                <a:extLst>
                  <a:ext uri="{0D108BD9-81ED-4DB2-BD59-A6C34878D82A}">
                    <a16:rowId xmlns:a16="http://schemas.microsoft.com/office/drawing/2014/main" val="139292967"/>
                  </a:ext>
                </a:extLst>
              </a:tr>
              <a:tr h="1179566">
                <a:tc>
                  <a:txBody>
                    <a:bodyPr/>
                    <a:lstStyle/>
                    <a:p>
                      <a:pPr algn="ctr"/>
                      <a:r>
                        <a:rPr lang="tr-TR" sz="2200" dirty="0"/>
                        <a:t>13</a:t>
                      </a:r>
                    </a:p>
                  </a:txBody>
                  <a:tcPr anchor="ctr"/>
                </a:tc>
                <a:tc>
                  <a:txBody>
                    <a:bodyPr/>
                    <a:lstStyle/>
                    <a:p>
                      <a:r>
                        <a:rPr lang="tr-TR" sz="2200" dirty="0"/>
                        <a:t>Üniversite Öz Gelirleri</a:t>
                      </a:r>
                    </a:p>
                  </a:txBody>
                  <a:tcPr anchor="ctr"/>
                </a:tc>
                <a:extLst>
                  <a:ext uri="{0D108BD9-81ED-4DB2-BD59-A6C34878D82A}">
                    <a16:rowId xmlns:a16="http://schemas.microsoft.com/office/drawing/2014/main" val="3020816034"/>
                  </a:ext>
                </a:extLst>
              </a:tr>
            </a:tbl>
          </a:graphicData>
        </a:graphic>
      </p:graphicFrame>
      <p:sp>
        <p:nvSpPr>
          <p:cNvPr id="3" name="Başlık 2">
            <a:extLst>
              <a:ext uri="{FF2B5EF4-FFF2-40B4-BE49-F238E27FC236}">
                <a16:creationId xmlns:a16="http://schemas.microsoft.com/office/drawing/2014/main" id="{4D1CE94F-9432-474C-8F06-2886F80197DD}"/>
              </a:ext>
            </a:extLst>
          </p:cNvPr>
          <p:cNvSpPr>
            <a:spLocks noGrp="1"/>
          </p:cNvSpPr>
          <p:nvPr>
            <p:ph type="title"/>
          </p:nvPr>
        </p:nvSpPr>
        <p:spPr/>
        <p:txBody>
          <a:bodyPr>
            <a:normAutofit fontScale="90000"/>
          </a:bodyPr>
          <a:lstStyle/>
          <a:p>
            <a:pPr algn="ctr"/>
            <a:r>
              <a:rPr lang="tr-TR" u="sng" dirty="0"/>
              <a:t>Program Bütçe</a:t>
            </a:r>
            <a:br>
              <a:rPr lang="tr-TR" u="sng" dirty="0"/>
            </a:br>
            <a:r>
              <a:rPr lang="tr-TR" u="sng" dirty="0">
                <a:solidFill>
                  <a:srgbClr val="00B0F0"/>
                </a:solidFill>
              </a:rPr>
              <a:t>Finans Kodu</a:t>
            </a:r>
            <a:endParaRPr lang="tr-TR" dirty="0">
              <a:solidFill>
                <a:srgbClr val="00B0F0"/>
              </a:solidFill>
            </a:endParaRPr>
          </a:p>
        </p:txBody>
      </p:sp>
    </p:spTree>
    <p:extLst>
      <p:ext uri="{BB962C8B-B14F-4D97-AF65-F5344CB8AC3E}">
        <p14:creationId xmlns:p14="http://schemas.microsoft.com/office/powerpoint/2010/main" val="24844612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5">
            <a:extLst>
              <a:ext uri="{FF2B5EF4-FFF2-40B4-BE49-F238E27FC236}">
                <a16:creationId xmlns:a16="http://schemas.microsoft.com/office/drawing/2014/main" id="{1BC8A4EE-2ED7-4BD1-AF17-49AC573B0D48}"/>
              </a:ext>
            </a:extLst>
          </p:cNvPr>
          <p:cNvGraphicFramePr>
            <a:graphicFrameLocks noGrp="1"/>
          </p:cNvGraphicFramePr>
          <p:nvPr>
            <p:ph idx="1"/>
            <p:extLst>
              <p:ext uri="{D42A27DB-BD31-4B8C-83A1-F6EECF244321}">
                <p14:modId xmlns:p14="http://schemas.microsoft.com/office/powerpoint/2010/main" val="2038399083"/>
              </p:ext>
            </p:extLst>
          </p:nvPr>
        </p:nvGraphicFramePr>
        <p:xfrm>
          <a:off x="714400" y="2204864"/>
          <a:ext cx="7715199" cy="3132544"/>
        </p:xfrm>
        <a:graphic>
          <a:graphicData uri="http://schemas.openxmlformats.org/drawingml/2006/table">
            <a:tbl>
              <a:tblPr firstRow="1" bandRow="1">
                <a:tableStyleId>{5C22544A-7EE6-4342-B048-85BDC9FD1C3A}</a:tableStyleId>
              </a:tblPr>
              <a:tblGrid>
                <a:gridCol w="2571733">
                  <a:extLst>
                    <a:ext uri="{9D8B030D-6E8A-4147-A177-3AD203B41FA5}">
                      <a16:colId xmlns:a16="http://schemas.microsoft.com/office/drawing/2014/main" val="444839021"/>
                    </a:ext>
                  </a:extLst>
                </a:gridCol>
                <a:gridCol w="3055235">
                  <a:extLst>
                    <a:ext uri="{9D8B030D-6E8A-4147-A177-3AD203B41FA5}">
                      <a16:colId xmlns:a16="http://schemas.microsoft.com/office/drawing/2014/main" val="2883496831"/>
                    </a:ext>
                  </a:extLst>
                </a:gridCol>
                <a:gridCol w="2088231">
                  <a:extLst>
                    <a:ext uri="{9D8B030D-6E8A-4147-A177-3AD203B41FA5}">
                      <a16:colId xmlns:a16="http://schemas.microsoft.com/office/drawing/2014/main" val="2700516089"/>
                    </a:ext>
                  </a:extLst>
                </a:gridCol>
              </a:tblGrid>
              <a:tr h="720080">
                <a:tc>
                  <a:txBody>
                    <a:bodyPr/>
                    <a:lstStyle/>
                    <a:p>
                      <a:pPr algn="ctr"/>
                      <a:r>
                        <a:rPr lang="tr-TR" dirty="0">
                          <a:latin typeface="Lucida Sans Unicode (Gövde)"/>
                        </a:rPr>
                        <a:t>Açıklama</a:t>
                      </a:r>
                    </a:p>
                  </a:txBody>
                  <a:tcPr anchor="ctr"/>
                </a:tc>
                <a:tc>
                  <a:txBody>
                    <a:bodyPr/>
                    <a:lstStyle/>
                    <a:p>
                      <a:pPr algn="ctr"/>
                      <a:r>
                        <a:rPr lang="tr-TR" dirty="0">
                          <a:latin typeface="Lucida Sans Unicode (Gövde)"/>
                        </a:rPr>
                        <a:t>Program Sınıflandırması</a:t>
                      </a:r>
                    </a:p>
                  </a:txBody>
                  <a:tcPr anchor="ctr"/>
                </a:tc>
                <a:tc>
                  <a:txBody>
                    <a:bodyPr/>
                    <a:lstStyle/>
                    <a:p>
                      <a:pPr algn="ctr"/>
                      <a:r>
                        <a:rPr lang="tr-TR" dirty="0">
                          <a:latin typeface="Lucida Sans Unicode (Gövde)"/>
                        </a:rPr>
                        <a:t>Finans Kodu</a:t>
                      </a:r>
                    </a:p>
                  </a:txBody>
                  <a:tcPr anchor="ctr"/>
                </a:tc>
                <a:extLst>
                  <a:ext uri="{0D108BD9-81ED-4DB2-BD59-A6C34878D82A}">
                    <a16:rowId xmlns:a16="http://schemas.microsoft.com/office/drawing/2014/main" val="592153410"/>
                  </a:ext>
                </a:extLst>
              </a:tr>
              <a:tr h="504056">
                <a:tc>
                  <a:txBody>
                    <a:bodyPr/>
                    <a:lstStyle/>
                    <a:p>
                      <a:r>
                        <a:rPr lang="tr-TR" sz="2000" dirty="0">
                          <a:latin typeface="Lucida Sans Unicode (Gövde)"/>
                        </a:rPr>
                        <a:t>Birinci Öğretim</a:t>
                      </a:r>
                    </a:p>
                  </a:txBody>
                  <a:tcPr anchor="ctr"/>
                </a:tc>
                <a:tc>
                  <a:txBody>
                    <a:bodyPr/>
                    <a:lstStyle/>
                    <a:p>
                      <a:pPr algn="ctr"/>
                      <a:r>
                        <a:rPr lang="tr-TR" sz="2000" dirty="0">
                          <a:latin typeface="Lucida Sans Unicode (Gövde)"/>
                        </a:rPr>
                        <a:t>62.239.756.3653</a:t>
                      </a:r>
                    </a:p>
                  </a:txBody>
                  <a:tcPr anchor="ctr"/>
                </a:tc>
                <a:tc>
                  <a:txBody>
                    <a:bodyPr/>
                    <a:lstStyle/>
                    <a:p>
                      <a:pPr algn="ctr"/>
                      <a:r>
                        <a:rPr lang="tr-TR" sz="2000" dirty="0">
                          <a:latin typeface="Lucida Sans Unicode (Gövde)"/>
                        </a:rPr>
                        <a:t>02</a:t>
                      </a:r>
                    </a:p>
                  </a:txBody>
                  <a:tcPr anchor="ctr"/>
                </a:tc>
                <a:extLst>
                  <a:ext uri="{0D108BD9-81ED-4DB2-BD59-A6C34878D82A}">
                    <a16:rowId xmlns:a16="http://schemas.microsoft.com/office/drawing/2014/main" val="3612649615"/>
                  </a:ext>
                </a:extLst>
              </a:tr>
              <a:tr h="504056">
                <a:tc>
                  <a:txBody>
                    <a:bodyPr/>
                    <a:lstStyle/>
                    <a:p>
                      <a:r>
                        <a:rPr lang="tr-TR" sz="2000" dirty="0">
                          <a:latin typeface="Lucida Sans Unicode (Gövde)"/>
                        </a:rPr>
                        <a:t>İkinci Öğretim</a:t>
                      </a:r>
                    </a:p>
                  </a:txBody>
                  <a:tcPr anchor="ctr"/>
                </a:tc>
                <a:tc>
                  <a:txBody>
                    <a:bodyPr/>
                    <a:lstStyle/>
                    <a:p>
                      <a:pPr algn="ctr"/>
                      <a:r>
                        <a:rPr lang="tr-TR" sz="2000" dirty="0">
                          <a:latin typeface="Lucida Sans Unicode (Gövde)"/>
                        </a:rPr>
                        <a:t>62.239.759.3656</a:t>
                      </a:r>
                    </a:p>
                  </a:txBody>
                  <a:tcPr anchor="ctr"/>
                </a:tc>
                <a:tc>
                  <a:txBody>
                    <a:bodyPr/>
                    <a:lstStyle/>
                    <a:p>
                      <a:pPr algn="ctr"/>
                      <a:r>
                        <a:rPr lang="tr-TR" sz="2000" dirty="0">
                          <a:latin typeface="Lucida Sans Unicode (Gövde)"/>
                        </a:rPr>
                        <a:t>13</a:t>
                      </a:r>
                    </a:p>
                  </a:txBody>
                  <a:tcPr anchor="ctr"/>
                </a:tc>
                <a:extLst>
                  <a:ext uri="{0D108BD9-81ED-4DB2-BD59-A6C34878D82A}">
                    <a16:rowId xmlns:a16="http://schemas.microsoft.com/office/drawing/2014/main" val="1510051452"/>
                  </a:ext>
                </a:extLst>
              </a:tr>
              <a:tr h="504056">
                <a:tc>
                  <a:txBody>
                    <a:bodyPr/>
                    <a:lstStyle/>
                    <a:p>
                      <a:r>
                        <a:rPr lang="tr-TR" sz="2000" dirty="0">
                          <a:latin typeface="Lucida Sans Unicode (Gövde)"/>
                        </a:rPr>
                        <a:t>Uzaktan Eğitim</a:t>
                      </a:r>
                    </a:p>
                  </a:txBody>
                  <a:tcPr anchor="ctr"/>
                </a:tc>
                <a:tc>
                  <a:txBody>
                    <a:bodyPr/>
                    <a:lstStyle/>
                    <a:p>
                      <a:pPr algn="ctr"/>
                      <a:r>
                        <a:rPr lang="tr-TR" sz="2000" dirty="0">
                          <a:latin typeface="Lucida Sans Unicode (Gövde)"/>
                        </a:rPr>
                        <a:t>62.239.763.3660</a:t>
                      </a:r>
                    </a:p>
                  </a:txBody>
                  <a:tcPr anchor="ctr"/>
                </a:tc>
                <a:tc>
                  <a:txBody>
                    <a:bodyPr/>
                    <a:lstStyle/>
                    <a:p>
                      <a:pPr algn="ctr"/>
                      <a:r>
                        <a:rPr lang="tr-TR" sz="2000" dirty="0">
                          <a:latin typeface="Lucida Sans Unicode (Gövde)"/>
                        </a:rPr>
                        <a:t>13</a:t>
                      </a:r>
                    </a:p>
                  </a:txBody>
                  <a:tcPr anchor="ctr"/>
                </a:tc>
                <a:extLst>
                  <a:ext uri="{0D108BD9-81ED-4DB2-BD59-A6C34878D82A}">
                    <a16:rowId xmlns:a16="http://schemas.microsoft.com/office/drawing/2014/main" val="509258204"/>
                  </a:ext>
                </a:extLst>
              </a:tr>
              <a:tr h="504056">
                <a:tc>
                  <a:txBody>
                    <a:bodyPr/>
                    <a:lstStyle/>
                    <a:p>
                      <a:r>
                        <a:rPr lang="tr-TR" sz="2000" dirty="0" err="1">
                          <a:latin typeface="Lucida Sans Unicode (Gövde)"/>
                        </a:rPr>
                        <a:t>Tez.Yük.Lisans</a:t>
                      </a:r>
                      <a:endParaRPr lang="tr-TR" sz="2000" dirty="0">
                        <a:latin typeface="Lucida Sans Unicode (Gövde)"/>
                      </a:endParaRPr>
                    </a:p>
                  </a:txBody>
                  <a:tcPr anchor="ctr"/>
                </a:tc>
                <a:tc>
                  <a:txBody>
                    <a:bodyPr/>
                    <a:lstStyle/>
                    <a:p>
                      <a:pPr algn="ctr"/>
                      <a:r>
                        <a:rPr lang="tr-TR" sz="2000" dirty="0">
                          <a:latin typeface="Lucida Sans Unicode (Gövde)"/>
                        </a:rPr>
                        <a:t>62.239.761.3658</a:t>
                      </a:r>
                    </a:p>
                  </a:txBody>
                  <a:tcPr anchor="ctr"/>
                </a:tc>
                <a:tc>
                  <a:txBody>
                    <a:bodyPr/>
                    <a:lstStyle/>
                    <a:p>
                      <a:pPr algn="ctr"/>
                      <a:r>
                        <a:rPr lang="tr-TR" sz="2000" dirty="0">
                          <a:latin typeface="Lucida Sans Unicode (Gövde)"/>
                        </a:rPr>
                        <a:t>13</a:t>
                      </a:r>
                    </a:p>
                  </a:txBody>
                  <a:tcPr anchor="ctr"/>
                </a:tc>
                <a:extLst>
                  <a:ext uri="{0D108BD9-81ED-4DB2-BD59-A6C34878D82A}">
                    <a16:rowId xmlns:a16="http://schemas.microsoft.com/office/drawing/2014/main" val="1778840862"/>
                  </a:ext>
                </a:extLst>
              </a:tr>
              <a:tr h="370840">
                <a:tc>
                  <a:txBody>
                    <a:bodyPr/>
                    <a:lstStyle/>
                    <a:p>
                      <a:r>
                        <a:rPr lang="tr-TR" sz="2000" dirty="0">
                          <a:latin typeface="Lucida Sans Unicode (Gövde)"/>
                        </a:rPr>
                        <a:t>Yaz Okulu</a:t>
                      </a:r>
                    </a:p>
                  </a:txBody>
                  <a:tcPr anchor="ctr"/>
                </a:tc>
                <a:tc>
                  <a:txBody>
                    <a:bodyPr/>
                    <a:lstStyle/>
                    <a:p>
                      <a:pPr algn="ctr"/>
                      <a:r>
                        <a:rPr lang="tr-TR" sz="2000" dirty="0">
                          <a:latin typeface="Lucida Sans Unicode (Gövde)"/>
                        </a:rPr>
                        <a:t>62.239.760.3657</a:t>
                      </a:r>
                    </a:p>
                  </a:txBody>
                  <a:tcPr anchor="ctr"/>
                </a:tc>
                <a:tc>
                  <a:txBody>
                    <a:bodyPr/>
                    <a:lstStyle/>
                    <a:p>
                      <a:pPr algn="ctr"/>
                      <a:r>
                        <a:rPr lang="tr-TR" sz="2000" dirty="0">
                          <a:latin typeface="Lucida Sans Unicode (Gövde)"/>
                        </a:rPr>
                        <a:t>13</a:t>
                      </a:r>
                    </a:p>
                  </a:txBody>
                  <a:tcPr anchor="ctr"/>
                </a:tc>
                <a:extLst>
                  <a:ext uri="{0D108BD9-81ED-4DB2-BD59-A6C34878D82A}">
                    <a16:rowId xmlns:a16="http://schemas.microsoft.com/office/drawing/2014/main" val="2351285181"/>
                  </a:ext>
                </a:extLst>
              </a:tr>
            </a:tbl>
          </a:graphicData>
        </a:graphic>
      </p:graphicFrame>
      <p:sp>
        <p:nvSpPr>
          <p:cNvPr id="3" name="Başlık 2">
            <a:extLst>
              <a:ext uri="{FF2B5EF4-FFF2-40B4-BE49-F238E27FC236}">
                <a16:creationId xmlns:a16="http://schemas.microsoft.com/office/drawing/2014/main" id="{CA0046A8-645D-46DA-9896-38D744756158}"/>
              </a:ext>
            </a:extLst>
          </p:cNvPr>
          <p:cNvSpPr>
            <a:spLocks noGrp="1"/>
          </p:cNvSpPr>
          <p:nvPr>
            <p:ph type="title"/>
          </p:nvPr>
        </p:nvSpPr>
        <p:spPr/>
        <p:txBody>
          <a:bodyPr>
            <a:normAutofit fontScale="90000"/>
          </a:bodyPr>
          <a:lstStyle/>
          <a:p>
            <a:pPr algn="ctr"/>
            <a:r>
              <a:rPr lang="tr-TR" u="sng" dirty="0"/>
              <a:t>Program Bütçe</a:t>
            </a:r>
            <a:br>
              <a:rPr lang="tr-TR" u="sng" dirty="0"/>
            </a:br>
            <a:r>
              <a:rPr lang="tr-TR" u="sng" dirty="0">
                <a:solidFill>
                  <a:srgbClr val="00B0F0"/>
                </a:solidFill>
              </a:rPr>
              <a:t>Program Sınıflandırması</a:t>
            </a:r>
            <a:endParaRPr lang="tr-TR" dirty="0">
              <a:solidFill>
                <a:srgbClr val="00B0F0"/>
              </a:solidFill>
            </a:endParaRPr>
          </a:p>
        </p:txBody>
      </p:sp>
    </p:spTree>
    <p:extLst>
      <p:ext uri="{BB962C8B-B14F-4D97-AF65-F5344CB8AC3E}">
        <p14:creationId xmlns:p14="http://schemas.microsoft.com/office/powerpoint/2010/main" val="398542796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4">
            <a:extLst>
              <a:ext uri="{FF2B5EF4-FFF2-40B4-BE49-F238E27FC236}">
                <a16:creationId xmlns:a16="http://schemas.microsoft.com/office/drawing/2014/main" id="{B3238839-9615-41B8-AC58-E04984C1B1AA}"/>
              </a:ext>
            </a:extLst>
          </p:cNvPr>
          <p:cNvGraphicFramePr>
            <a:graphicFrameLocks noGrp="1"/>
          </p:cNvGraphicFramePr>
          <p:nvPr>
            <p:ph idx="1"/>
            <p:extLst>
              <p:ext uri="{D42A27DB-BD31-4B8C-83A1-F6EECF244321}">
                <p14:modId xmlns:p14="http://schemas.microsoft.com/office/powerpoint/2010/main" val="1665939541"/>
              </p:ext>
            </p:extLst>
          </p:nvPr>
        </p:nvGraphicFramePr>
        <p:xfrm>
          <a:off x="485257" y="2204864"/>
          <a:ext cx="8229600" cy="2124236"/>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564425745"/>
                    </a:ext>
                  </a:extLst>
                </a:gridCol>
                <a:gridCol w="4114800">
                  <a:extLst>
                    <a:ext uri="{9D8B030D-6E8A-4147-A177-3AD203B41FA5}">
                      <a16:colId xmlns:a16="http://schemas.microsoft.com/office/drawing/2014/main" val="264846666"/>
                    </a:ext>
                  </a:extLst>
                </a:gridCol>
              </a:tblGrid>
              <a:tr h="1224136">
                <a:tc>
                  <a:txBody>
                    <a:bodyPr/>
                    <a:lstStyle/>
                    <a:p>
                      <a:pPr algn="ctr"/>
                      <a:r>
                        <a:rPr lang="tr-TR" sz="2500" dirty="0"/>
                        <a:t>Eski</a:t>
                      </a:r>
                    </a:p>
                    <a:p>
                      <a:pPr algn="ctr"/>
                      <a:r>
                        <a:rPr lang="tr-TR" sz="2500" dirty="0"/>
                        <a:t> Kod Yapısı</a:t>
                      </a:r>
                    </a:p>
                  </a:txBody>
                  <a:tcPr anchor="ctr"/>
                </a:tc>
                <a:tc>
                  <a:txBody>
                    <a:bodyPr/>
                    <a:lstStyle/>
                    <a:p>
                      <a:pPr algn="ctr"/>
                      <a:r>
                        <a:rPr lang="tr-TR" sz="2500" dirty="0"/>
                        <a:t>Yeni </a:t>
                      </a:r>
                    </a:p>
                    <a:p>
                      <a:pPr algn="ctr"/>
                      <a:r>
                        <a:rPr lang="tr-TR" sz="2500" dirty="0"/>
                        <a:t>Kod Yapısı</a:t>
                      </a:r>
                    </a:p>
                  </a:txBody>
                  <a:tcPr anchor="ctr"/>
                </a:tc>
                <a:extLst>
                  <a:ext uri="{0D108BD9-81ED-4DB2-BD59-A6C34878D82A}">
                    <a16:rowId xmlns:a16="http://schemas.microsoft.com/office/drawing/2014/main" val="3318801354"/>
                  </a:ext>
                </a:extLst>
              </a:tr>
              <a:tr h="900100">
                <a:tc>
                  <a:txBody>
                    <a:bodyPr/>
                    <a:lstStyle/>
                    <a:p>
                      <a:pPr algn="ctr"/>
                      <a:r>
                        <a:rPr lang="tr-TR" sz="2200" dirty="0"/>
                        <a:t>03.2.1.01 - Kırtasiye Alımları</a:t>
                      </a:r>
                    </a:p>
                  </a:txBody>
                  <a:tcPr anchor="ctr"/>
                </a:tc>
                <a:tc>
                  <a:txBody>
                    <a:bodyPr/>
                    <a:lstStyle/>
                    <a:p>
                      <a:pPr algn="ctr"/>
                      <a:r>
                        <a:rPr lang="tr-TR" sz="2200" dirty="0"/>
                        <a:t>03.02.10.01 - Kırtasiye Alımları</a:t>
                      </a:r>
                    </a:p>
                  </a:txBody>
                  <a:tcPr anchor="ctr"/>
                </a:tc>
                <a:extLst>
                  <a:ext uri="{0D108BD9-81ED-4DB2-BD59-A6C34878D82A}">
                    <a16:rowId xmlns:a16="http://schemas.microsoft.com/office/drawing/2014/main" val="1225169379"/>
                  </a:ext>
                </a:extLst>
              </a:tr>
            </a:tbl>
          </a:graphicData>
        </a:graphic>
      </p:graphicFrame>
      <p:sp>
        <p:nvSpPr>
          <p:cNvPr id="3" name="Başlık 2">
            <a:extLst>
              <a:ext uri="{FF2B5EF4-FFF2-40B4-BE49-F238E27FC236}">
                <a16:creationId xmlns:a16="http://schemas.microsoft.com/office/drawing/2014/main" id="{210DC5A3-A1A7-43CD-A525-D85477363880}"/>
              </a:ext>
            </a:extLst>
          </p:cNvPr>
          <p:cNvSpPr>
            <a:spLocks noGrp="1"/>
          </p:cNvSpPr>
          <p:nvPr>
            <p:ph type="title"/>
          </p:nvPr>
        </p:nvSpPr>
        <p:spPr/>
        <p:txBody>
          <a:bodyPr>
            <a:normAutofit fontScale="90000"/>
          </a:bodyPr>
          <a:lstStyle/>
          <a:p>
            <a:pPr algn="ctr"/>
            <a:r>
              <a:rPr lang="tr-TR" u="sng" dirty="0"/>
              <a:t>Program Bütçe</a:t>
            </a:r>
            <a:br>
              <a:rPr lang="tr-TR" u="sng" dirty="0"/>
            </a:br>
            <a:r>
              <a:rPr lang="tr-TR" u="sng" dirty="0">
                <a:solidFill>
                  <a:srgbClr val="00B0F0"/>
                </a:solidFill>
              </a:rPr>
              <a:t>Ekonomik Sınıflandırma</a:t>
            </a:r>
            <a:endParaRPr lang="tr-TR" dirty="0">
              <a:solidFill>
                <a:srgbClr val="00B0F0"/>
              </a:solidFill>
            </a:endParaRPr>
          </a:p>
        </p:txBody>
      </p:sp>
    </p:spTree>
    <p:extLst>
      <p:ext uri="{BB962C8B-B14F-4D97-AF65-F5344CB8AC3E}">
        <p14:creationId xmlns:p14="http://schemas.microsoft.com/office/powerpoint/2010/main" val="395615899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63" y="836712"/>
            <a:ext cx="8215312" cy="5040560"/>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a:bodyPr>
          <a:lstStyle/>
          <a:p>
            <a:pPr marL="0" algn="just">
              <a:buNone/>
              <a:defRPr/>
            </a:pPr>
            <a:r>
              <a:rPr lang="tr-TR" sz="2800" dirty="0"/>
              <a:t>	</a:t>
            </a:r>
            <a:r>
              <a:rPr lang="tr-TR" sz="2800" i="1" dirty="0"/>
              <a:t> </a:t>
            </a:r>
          </a:p>
          <a:p>
            <a:pPr marL="0" algn="just">
              <a:buNone/>
              <a:defRPr/>
            </a:pPr>
            <a:r>
              <a:rPr lang="tr-TR"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tr-TR" i="1" dirty="0">
                <a:solidFill>
                  <a:srgbClr val="7030A0"/>
                </a:solidFill>
                <a:latin typeface="Tahoma" panose="020B0604030504040204" pitchFamily="34" charset="0"/>
                <a:ea typeface="Tahoma" panose="020B0604030504040204" pitchFamily="34" charset="0"/>
                <a:cs typeface="Tahoma" panose="020B0604030504040204" pitchFamily="34" charset="0"/>
              </a:rPr>
              <a:t>Yükseköğretim kurumları ortak program dahilinde program bütçe ile yeni bütçeleme anlayışıyla, idare esaslı bütçelemeye geçilmekle birlikte, harcamalar idareler tarafından birimler itibarıyla izlenmeye devam edilecektir. Bu çerçevede, harcama yetkilileri üst yönetici tarafından ödenek gönderme belgesi ile belirlenecektir. Harcama yetkililiği, ödenek gönderme kuralları ve uygulamaya ilişkin diğer esas ve usuller Strateji ve Bütçe Başkanlığınca belirlenecektir.</a:t>
            </a:r>
            <a:endParaRPr lang="tr-TR"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chemeClr val="accent3"/>
                </a:solidFill>
                <a:effectLst/>
                <a:latin typeface="Albertus Extra Bold" panose="020E0802040304020204" pitchFamily="34" charset="0"/>
              </a:rPr>
              <a:t>Bütçe Teklif Hazırlık Çalışmaları</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63" y="836712"/>
            <a:ext cx="8215312" cy="5040560"/>
          </a:xfrm>
        </p:spPr>
        <p:style>
          <a:lnRef idx="2">
            <a:schemeClr val="accent6"/>
          </a:lnRef>
          <a:fillRef idx="1">
            <a:schemeClr val="lt1"/>
          </a:fillRef>
          <a:effectRef idx="0">
            <a:schemeClr val="accent6"/>
          </a:effectRef>
          <a:fontRef idx="minor">
            <a:schemeClr val="dk1"/>
          </a:fontRef>
        </p:style>
        <p:txBody>
          <a:bodyPr rtlCol="0">
            <a:normAutofit/>
          </a:bodyPr>
          <a:lstStyle/>
          <a:p>
            <a:pPr marL="109728" indent="0" algn="just">
              <a:buNone/>
            </a:pPr>
            <a:r>
              <a:rPr lang="tr-TR" sz="2200" b="0" i="0" u="none" strike="noStrike" baseline="0" dirty="0">
                <a:solidFill>
                  <a:srgbClr val="211D1E"/>
                </a:solidFill>
                <a:latin typeface="Tahoma" panose="020B0604030504040204" pitchFamily="34" charset="0"/>
                <a:ea typeface="Tahoma" panose="020B0604030504040204" pitchFamily="34" charset="0"/>
                <a:cs typeface="Tahoma" panose="020B0604030504040204" pitchFamily="34" charset="0"/>
              </a:rPr>
              <a:t>Aşağıda yer alan Cari Giderler her bir alım için ihtiyacın nereden ve hangi usulle temin edileceğine bakılmaksızın vergiler dâhil olmak üzere; </a:t>
            </a:r>
          </a:p>
          <a:p>
            <a:pPr marL="109728" indent="0" algn="just">
              <a:buNone/>
            </a:pPr>
            <a:endParaRPr lang="tr-TR" sz="2200" b="0" i="0" u="none" strike="noStrike" baseline="0" dirty="0">
              <a:solidFill>
                <a:srgbClr val="211D1E"/>
              </a:solidFill>
              <a:latin typeface="Tahoma" panose="020B0604030504040204" pitchFamily="34" charset="0"/>
              <a:ea typeface="Tahoma" panose="020B0604030504040204" pitchFamily="34" charset="0"/>
              <a:cs typeface="Tahoma" panose="020B0604030504040204" pitchFamily="34" charset="0"/>
            </a:endParaRPr>
          </a:p>
          <a:p>
            <a:r>
              <a:rPr lang="tr-TR" sz="2200" b="0" i="0" u="none" strike="noStrike" baseline="0" dirty="0">
                <a:solidFill>
                  <a:srgbClr val="211D1E"/>
                </a:solidFill>
                <a:latin typeface="Tahoma" panose="020B0604030504040204" pitchFamily="34" charset="0"/>
                <a:ea typeface="Tahoma" panose="020B0604030504040204" pitchFamily="34" charset="0"/>
                <a:cs typeface="Tahoma" panose="020B0604030504040204" pitchFamily="34" charset="0"/>
              </a:rPr>
              <a:t>Menkul mal alımlarında 25 bin Türk Lirasını, </a:t>
            </a:r>
          </a:p>
          <a:p>
            <a:r>
              <a:rPr lang="tr-TR" sz="2200" b="0" i="0" u="none" strike="noStrike" baseline="0" dirty="0" err="1">
                <a:solidFill>
                  <a:srgbClr val="211D1E"/>
                </a:solidFill>
                <a:latin typeface="Tahoma" panose="020B0604030504040204" pitchFamily="34" charset="0"/>
                <a:ea typeface="Tahoma" panose="020B0604030504040204" pitchFamily="34" charset="0"/>
                <a:cs typeface="Tahoma" panose="020B0604030504040204" pitchFamily="34" charset="0"/>
              </a:rPr>
              <a:t>Gayrimaddi</a:t>
            </a:r>
            <a:r>
              <a:rPr lang="tr-TR" sz="2200" b="0" i="0" u="none" strike="noStrike" baseline="0" dirty="0">
                <a:solidFill>
                  <a:srgbClr val="211D1E"/>
                </a:solidFill>
                <a:latin typeface="Tahoma" panose="020B0604030504040204" pitchFamily="34" charset="0"/>
                <a:ea typeface="Tahoma" panose="020B0604030504040204" pitchFamily="34" charset="0"/>
                <a:cs typeface="Tahoma" panose="020B0604030504040204" pitchFamily="34" charset="0"/>
              </a:rPr>
              <a:t> hak alımlarında 20 bin Türk Lirasını, </a:t>
            </a:r>
          </a:p>
          <a:p>
            <a:r>
              <a:rPr lang="tr-TR" sz="2200" b="0" i="0" u="none" strike="noStrike" baseline="0" dirty="0">
                <a:solidFill>
                  <a:srgbClr val="211D1E"/>
                </a:solidFill>
                <a:latin typeface="Tahoma" panose="020B0604030504040204" pitchFamily="34" charset="0"/>
                <a:ea typeface="Tahoma" panose="020B0604030504040204" pitchFamily="34" charset="0"/>
                <a:cs typeface="Tahoma" panose="020B0604030504040204" pitchFamily="34" charset="0"/>
              </a:rPr>
              <a:t>Menkul malların bakım ve onarımlarında 25 bin Türk Lirasını, </a:t>
            </a:r>
          </a:p>
          <a:p>
            <a:r>
              <a:rPr lang="tr-TR" sz="2200" b="0" i="0" u="none" strike="noStrike" baseline="0" dirty="0">
                <a:solidFill>
                  <a:srgbClr val="211D1E"/>
                </a:solidFill>
                <a:latin typeface="Tahoma" panose="020B0604030504040204" pitchFamily="34" charset="0"/>
                <a:ea typeface="Tahoma" panose="020B0604030504040204" pitchFamily="34" charset="0"/>
                <a:cs typeface="Tahoma" panose="020B0604030504040204" pitchFamily="34" charset="0"/>
              </a:rPr>
              <a:t>Gayrimenkullerin bakım ve onarımlarında 55 bin Türk Lirasını, </a:t>
            </a:r>
          </a:p>
          <a:p>
            <a:endParaRPr lang="tr-TR" sz="2200" b="0" i="0" u="none" strike="noStrike" baseline="0" dirty="0">
              <a:solidFill>
                <a:srgbClr val="211D1E"/>
              </a:solidFill>
              <a:latin typeface="Tahoma" panose="020B0604030504040204" pitchFamily="34" charset="0"/>
              <a:ea typeface="Tahoma" panose="020B0604030504040204" pitchFamily="34" charset="0"/>
              <a:cs typeface="Tahoma" panose="020B0604030504040204" pitchFamily="34" charset="0"/>
            </a:endParaRPr>
          </a:p>
          <a:p>
            <a:pPr marL="109728" indent="0" algn="just">
              <a:buNone/>
            </a:pPr>
            <a:r>
              <a:rPr lang="tr-TR" sz="2200" b="0" i="0" u="none" strike="noStrike" baseline="0" dirty="0">
                <a:solidFill>
                  <a:srgbClr val="211D1E"/>
                </a:solidFill>
                <a:latin typeface="Tahoma" panose="020B0604030504040204" pitchFamily="34" charset="0"/>
                <a:ea typeface="Tahoma" panose="020B0604030504040204" pitchFamily="34" charset="0"/>
                <a:cs typeface="Tahoma" panose="020B0604030504040204" pitchFamily="34" charset="0"/>
              </a:rPr>
              <a:t>aşan tutarlar “03-Mal ve Hizmet Alım Giderleri” tertiplerinden ödenemez. “06-Sermaye </a:t>
            </a:r>
            <a:r>
              <a:rPr lang="tr-TR" sz="2200" b="0" i="0" u="none" strike="noStrike" baseline="0" dirty="0" err="1">
                <a:solidFill>
                  <a:srgbClr val="211D1E"/>
                </a:solidFill>
                <a:latin typeface="Tahoma" panose="020B0604030504040204" pitchFamily="34" charset="0"/>
                <a:ea typeface="Tahoma" panose="020B0604030504040204" pitchFamily="34" charset="0"/>
                <a:cs typeface="Tahoma" panose="020B0604030504040204" pitchFamily="34" charset="0"/>
              </a:rPr>
              <a:t>Giderleri”ne</a:t>
            </a:r>
            <a:r>
              <a:rPr lang="tr-TR" sz="2200" b="0" i="0" u="none" strike="noStrike" baseline="0" dirty="0">
                <a:solidFill>
                  <a:srgbClr val="211D1E"/>
                </a:solidFill>
                <a:latin typeface="Tahoma" panose="020B0604030504040204" pitchFamily="34" charset="0"/>
                <a:ea typeface="Tahoma" panose="020B0604030504040204" pitchFamily="34" charset="0"/>
                <a:cs typeface="Tahoma" panose="020B0604030504040204" pitchFamily="34" charset="0"/>
              </a:rPr>
              <a:t> ilişkin olarak yukarıdaki limitlerin uygulanmasında toplam proje ödeneği esas alınır.</a:t>
            </a:r>
            <a:r>
              <a:rPr lang="tr-TR" sz="1800" b="0" i="0" u="none" strike="noStrike" baseline="0" dirty="0">
                <a:solidFill>
                  <a:srgbClr val="211D1E"/>
                </a:solidFill>
                <a:latin typeface="Tahoma" panose="020B0604030504040204" pitchFamily="34" charset="0"/>
                <a:ea typeface="Tahoma" panose="020B0604030504040204" pitchFamily="34" charset="0"/>
                <a:cs typeface="Tahoma" panose="020B0604030504040204" pitchFamily="34" charset="0"/>
              </a:rPr>
              <a:t> </a:t>
            </a:r>
            <a:r>
              <a:rPr lang="tr-TR" sz="3300" dirty="0">
                <a:solidFill>
                  <a:srgbClr val="7030A0"/>
                </a:solidFill>
                <a:latin typeface="Tahoma" panose="020B0604030504040204" pitchFamily="34" charset="0"/>
                <a:ea typeface="Tahoma" panose="020B0604030504040204" pitchFamily="34" charset="0"/>
                <a:cs typeface="Tahoma" panose="020B0604030504040204" pitchFamily="34" charset="0"/>
              </a:rPr>
              <a:t> </a:t>
            </a:r>
          </a:p>
          <a:p>
            <a:pPr marL="0" algn="just">
              <a:buNone/>
              <a:defRPr/>
            </a:pPr>
            <a:endParaRPr lang="tr-TR" dirty="0">
              <a:solidFill>
                <a:srgbClr val="FF0000"/>
              </a:solidFill>
              <a:latin typeface="Albertus MT Lt" panose="020E0502030304020304" pitchFamily="34" charset="0"/>
            </a:endParaRPr>
          </a:p>
        </p:txBody>
      </p:sp>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chemeClr val="accent3"/>
                </a:solidFill>
                <a:effectLst/>
                <a:latin typeface="Albertus Extra Bold" panose="020E0802040304020204" pitchFamily="34" charset="0"/>
              </a:rPr>
              <a:t>Bütçe Teklif Hazırlık Çalışmaları</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24744"/>
            <a:ext cx="8229600" cy="5001419"/>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a:bodyPr>
          <a:lstStyle/>
          <a:p>
            <a:pPr algn="just" eaLnBrk="1" fontAlgn="auto" hangingPunct="1">
              <a:spcAft>
                <a:spcPts val="0"/>
              </a:spcAft>
              <a:buFont typeface="Arial" pitchFamily="34" charset="0"/>
              <a:buChar char="•"/>
              <a:defRPr/>
            </a:pPr>
            <a:r>
              <a:rPr lang="tr-TR" sz="2100" b="1" dirty="0">
                <a:solidFill>
                  <a:srgbClr val="7030A0"/>
                </a:solidFill>
                <a:latin typeface="Tahoma" panose="020B0604030504040204" pitchFamily="34" charset="0"/>
                <a:ea typeface="Tahoma" panose="020B0604030504040204" pitchFamily="34" charset="0"/>
                <a:cs typeface="Tahoma" panose="020B0604030504040204" pitchFamily="34" charset="0"/>
              </a:rPr>
              <a:t>İkinci Öğretim Bütçe Teklifi Gelire Göre Hazırlanmalıdır ve Gelir Hesaplama Cetveli Bütçe Teklifine Eklenmelidir.</a:t>
            </a:r>
          </a:p>
          <a:p>
            <a:pPr algn="just" eaLnBrk="1" fontAlgn="auto" hangingPunct="1">
              <a:spcAft>
                <a:spcPts val="0"/>
              </a:spcAft>
              <a:buFont typeface="Arial" pitchFamily="34" charset="0"/>
              <a:buChar char="•"/>
              <a:defRPr/>
            </a:pPr>
            <a:r>
              <a:rPr lang="tr-TR" sz="2100" b="1" dirty="0">
                <a:solidFill>
                  <a:srgbClr val="7030A0"/>
                </a:solidFill>
                <a:latin typeface="Tahoma" panose="020B0604030504040204" pitchFamily="34" charset="0"/>
                <a:ea typeface="Tahoma" panose="020B0604030504040204" pitchFamily="34" charset="0"/>
                <a:cs typeface="Tahoma" panose="020B0604030504040204" pitchFamily="34" charset="0"/>
              </a:rPr>
              <a:t>İkinci Öğretim Gelirlerinde, (%10) SKS Payı Düşüldükten Sonra (%70) Ek Ders Ücretleri Hesaplanacaktır.</a:t>
            </a:r>
          </a:p>
          <a:p>
            <a:pPr algn="just" eaLnBrk="1" fontAlgn="auto" hangingPunct="1">
              <a:spcAft>
                <a:spcPts val="0"/>
              </a:spcAft>
              <a:buFont typeface="Arial" pitchFamily="34" charset="0"/>
              <a:buChar char="•"/>
              <a:defRPr/>
            </a:pPr>
            <a:r>
              <a:rPr lang="tr-TR" sz="2100" b="1" dirty="0">
                <a:solidFill>
                  <a:srgbClr val="7030A0"/>
                </a:solidFill>
                <a:latin typeface="Tahoma" panose="020B0604030504040204" pitchFamily="34" charset="0"/>
                <a:ea typeface="Tahoma" panose="020B0604030504040204" pitchFamily="34" charset="0"/>
                <a:cs typeface="Tahoma" panose="020B0604030504040204" pitchFamily="34" charset="0"/>
              </a:rPr>
              <a:t>İkinci Öğretim Bütçe Tekliflerinin SKS ve Ek Ders Ücretinden Sonra Kalan Ödeneğin Yarısını Birim, Diğer Yarısını da Rektörlük Tefrik Edecektir.</a:t>
            </a:r>
          </a:p>
          <a:p>
            <a:pPr algn="just" eaLnBrk="1" fontAlgn="auto" hangingPunct="1">
              <a:spcAft>
                <a:spcPts val="0"/>
              </a:spcAft>
              <a:buFont typeface="Arial" pitchFamily="34" charset="0"/>
              <a:buChar char="•"/>
              <a:defRPr/>
            </a:pPr>
            <a:r>
              <a:rPr lang="tr-TR" sz="2100" b="1" dirty="0">
                <a:solidFill>
                  <a:srgbClr val="7030A0"/>
                </a:solidFill>
                <a:latin typeface="Tahoma" panose="020B0604030504040204" pitchFamily="34" charset="0"/>
                <a:ea typeface="Tahoma" panose="020B0604030504040204" pitchFamily="34" charset="0"/>
                <a:cs typeface="Tahoma" panose="020B0604030504040204" pitchFamily="34" charset="0"/>
              </a:rPr>
              <a:t>2021 Yılı Orta Vadeli Mali Plana Göre Bütçe Artışları Yüzde Olarak;</a:t>
            </a:r>
          </a:p>
          <a:p>
            <a:pPr marL="0" indent="-514350" eaLnBrk="1" fontAlgn="auto" hangingPunct="1">
              <a:spcAft>
                <a:spcPts val="0"/>
              </a:spcAft>
              <a:buFont typeface="Arial" pitchFamily="34" charset="0"/>
              <a:buNone/>
              <a:defRPr/>
            </a:pPr>
            <a:endParaRPr lang="tr-TR" dirty="0"/>
          </a:p>
          <a:p>
            <a:pPr marL="0" indent="-514350" eaLnBrk="1" fontAlgn="auto" hangingPunct="1">
              <a:spcAft>
                <a:spcPts val="0"/>
              </a:spcAft>
              <a:buFont typeface="Arial" pitchFamily="34" charset="0"/>
              <a:buNone/>
              <a:defRPr/>
            </a:pPr>
            <a:endParaRPr lang="tr-TR" dirty="0"/>
          </a:p>
          <a:p>
            <a:pPr marL="0" indent="-514350" eaLnBrk="1" fontAlgn="auto" hangingPunct="1">
              <a:spcAft>
                <a:spcPts val="0"/>
              </a:spcAft>
              <a:buFont typeface="Arial" pitchFamily="34" charset="0"/>
              <a:buNone/>
              <a:defRPr/>
            </a:pPr>
            <a:endParaRPr lang="tr-TR" dirty="0"/>
          </a:p>
          <a:p>
            <a:pPr marL="0" indent="-514350" eaLnBrk="1" fontAlgn="auto" hangingPunct="1">
              <a:spcAft>
                <a:spcPts val="0"/>
              </a:spcAft>
              <a:buFont typeface="Arial" pitchFamily="34" charset="0"/>
              <a:buNone/>
              <a:defRPr/>
            </a:pPr>
            <a:endParaRPr lang="tr-TR" sz="2000" dirty="0"/>
          </a:p>
        </p:txBody>
      </p:sp>
      <p:sp>
        <p:nvSpPr>
          <p:cNvPr id="2" name="1 Başlık"/>
          <p:cNvSpPr>
            <a:spLocks noGrp="1"/>
          </p:cNvSpPr>
          <p:nvPr>
            <p:ph type="title"/>
          </p:nvPr>
        </p:nvSpPr>
        <p:spPr>
          <a:xfrm>
            <a:off x="457200" y="274638"/>
            <a:ext cx="8229600" cy="778098"/>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defRPr/>
            </a:pPr>
            <a:r>
              <a:rPr lang="tr-TR" sz="3600" dirty="0">
                <a:ln/>
                <a:solidFill>
                  <a:schemeClr val="accent3"/>
                </a:solidFill>
                <a:effectLst/>
                <a:latin typeface="Albertus Extra Bold" panose="020E0802040304020204" pitchFamily="34" charset="0"/>
              </a:rPr>
              <a:t>Bütçe Teklif Hazırlık Çalışmaları</a:t>
            </a:r>
          </a:p>
        </p:txBody>
      </p:sp>
      <p:graphicFrame>
        <p:nvGraphicFramePr>
          <p:cNvPr id="4" name="3 Tablo"/>
          <p:cNvGraphicFramePr>
            <a:graphicFrameLocks noGrp="1"/>
          </p:cNvGraphicFramePr>
          <p:nvPr>
            <p:extLst>
              <p:ext uri="{D42A27DB-BD31-4B8C-83A1-F6EECF244321}">
                <p14:modId xmlns:p14="http://schemas.microsoft.com/office/powerpoint/2010/main" val="1550427485"/>
              </p:ext>
            </p:extLst>
          </p:nvPr>
        </p:nvGraphicFramePr>
        <p:xfrm>
          <a:off x="899592" y="4509120"/>
          <a:ext cx="7416824" cy="1463040"/>
        </p:xfrm>
        <a:graphic>
          <a:graphicData uri="http://schemas.openxmlformats.org/drawingml/2006/table">
            <a:tbl>
              <a:tblPr firstRow="1" bandRow="1">
                <a:tableStyleId>{5C22544A-7EE6-4342-B048-85BDC9FD1C3A}</a:tableStyleId>
              </a:tblPr>
              <a:tblGrid>
                <a:gridCol w="3211264">
                  <a:extLst>
                    <a:ext uri="{9D8B030D-6E8A-4147-A177-3AD203B41FA5}">
                      <a16:colId xmlns:a16="http://schemas.microsoft.com/office/drawing/2014/main" val="20000"/>
                    </a:ext>
                  </a:extLst>
                </a:gridCol>
                <a:gridCol w="1685280">
                  <a:extLst>
                    <a:ext uri="{9D8B030D-6E8A-4147-A177-3AD203B41FA5}">
                      <a16:colId xmlns:a16="http://schemas.microsoft.com/office/drawing/2014/main" val="20001"/>
                    </a:ext>
                  </a:extLst>
                </a:gridCol>
                <a:gridCol w="1581648">
                  <a:extLst>
                    <a:ext uri="{9D8B030D-6E8A-4147-A177-3AD203B41FA5}">
                      <a16:colId xmlns:a16="http://schemas.microsoft.com/office/drawing/2014/main" val="20002"/>
                    </a:ext>
                  </a:extLst>
                </a:gridCol>
                <a:gridCol w="938632">
                  <a:extLst>
                    <a:ext uri="{9D8B030D-6E8A-4147-A177-3AD203B41FA5}">
                      <a16:colId xmlns:a16="http://schemas.microsoft.com/office/drawing/2014/main" val="20003"/>
                    </a:ext>
                  </a:extLst>
                </a:gridCol>
              </a:tblGrid>
              <a:tr h="0">
                <a:tc>
                  <a:txBody>
                    <a:bodyPr/>
                    <a:lstStyle/>
                    <a:p>
                      <a:r>
                        <a:rPr lang="tr-TR" dirty="0"/>
                        <a:t>Ekonomik Kod</a:t>
                      </a:r>
                    </a:p>
                  </a:txBody>
                  <a:tcPr/>
                </a:tc>
                <a:tc>
                  <a:txBody>
                    <a:bodyPr/>
                    <a:lstStyle/>
                    <a:p>
                      <a:pPr algn="ctr"/>
                      <a:r>
                        <a:rPr lang="tr-TR" dirty="0"/>
                        <a:t>2022</a:t>
                      </a:r>
                    </a:p>
                  </a:txBody>
                  <a:tcPr/>
                </a:tc>
                <a:tc>
                  <a:txBody>
                    <a:bodyPr/>
                    <a:lstStyle/>
                    <a:p>
                      <a:pPr algn="ctr"/>
                      <a:r>
                        <a:rPr lang="tr-TR" dirty="0"/>
                        <a:t>2023</a:t>
                      </a:r>
                    </a:p>
                  </a:txBody>
                  <a:tcPr/>
                </a:tc>
                <a:tc>
                  <a:txBody>
                    <a:bodyPr/>
                    <a:lstStyle/>
                    <a:p>
                      <a:pPr algn="ctr"/>
                      <a:r>
                        <a:rPr lang="tr-TR" dirty="0"/>
                        <a:t>2024</a:t>
                      </a:r>
                    </a:p>
                  </a:txBody>
                  <a:tcPr/>
                </a:tc>
                <a:extLst>
                  <a:ext uri="{0D108BD9-81ED-4DB2-BD59-A6C34878D82A}">
                    <a16:rowId xmlns:a16="http://schemas.microsoft.com/office/drawing/2014/main" val="10000"/>
                  </a:ext>
                </a:extLst>
              </a:tr>
              <a:tr h="0">
                <a:tc>
                  <a:txBody>
                    <a:bodyPr/>
                    <a:lstStyle/>
                    <a:p>
                      <a:r>
                        <a:rPr lang="tr-TR" b="1" dirty="0">
                          <a:solidFill>
                            <a:srgbClr val="7030A0"/>
                          </a:solidFill>
                        </a:rPr>
                        <a:t>01-Personel Giderleri</a:t>
                      </a:r>
                    </a:p>
                  </a:txBody>
                  <a:tcPr/>
                </a:tc>
                <a:tc>
                  <a:txBody>
                    <a:bodyPr/>
                    <a:lstStyle/>
                    <a:p>
                      <a:pPr algn="ctr"/>
                      <a:endParaRPr lang="tr-TR" b="1" dirty="0">
                        <a:solidFill>
                          <a:srgbClr val="7030A0"/>
                        </a:solidFill>
                      </a:endParaRPr>
                    </a:p>
                  </a:txBody>
                  <a:tcPr/>
                </a:tc>
                <a:tc>
                  <a:txBody>
                    <a:bodyPr/>
                    <a:lstStyle/>
                    <a:p>
                      <a:pPr algn="ctr"/>
                      <a:r>
                        <a:rPr lang="tr-TR" b="1" dirty="0">
                          <a:solidFill>
                            <a:srgbClr val="7030A0"/>
                          </a:solidFill>
                        </a:rPr>
                        <a:t>6</a:t>
                      </a:r>
                    </a:p>
                  </a:txBody>
                  <a:tcPr/>
                </a:tc>
                <a:tc>
                  <a:txBody>
                    <a:bodyPr/>
                    <a:lstStyle/>
                    <a:p>
                      <a:pPr algn="ctr"/>
                      <a:r>
                        <a:rPr lang="tr-TR" b="1" dirty="0">
                          <a:solidFill>
                            <a:srgbClr val="7030A0"/>
                          </a:solidFill>
                        </a:rPr>
                        <a:t>0</a:t>
                      </a:r>
                    </a:p>
                  </a:txBody>
                  <a:tcPr/>
                </a:tc>
                <a:extLst>
                  <a:ext uri="{0D108BD9-81ED-4DB2-BD59-A6C34878D82A}">
                    <a16:rowId xmlns:a16="http://schemas.microsoft.com/office/drawing/2014/main" val="10001"/>
                  </a:ext>
                </a:extLst>
              </a:tr>
              <a:tr h="0">
                <a:tc>
                  <a:txBody>
                    <a:bodyPr/>
                    <a:lstStyle/>
                    <a:p>
                      <a:r>
                        <a:rPr lang="tr-TR" b="1" dirty="0">
                          <a:solidFill>
                            <a:srgbClr val="7030A0"/>
                          </a:solidFill>
                        </a:rPr>
                        <a:t>02-SGK Dev. Primi</a:t>
                      </a:r>
                      <a:r>
                        <a:rPr lang="tr-TR" b="1" baseline="0" dirty="0">
                          <a:solidFill>
                            <a:srgbClr val="7030A0"/>
                          </a:solidFill>
                        </a:rPr>
                        <a:t> </a:t>
                      </a:r>
                      <a:r>
                        <a:rPr lang="tr-TR" b="1" baseline="0" dirty="0" err="1">
                          <a:solidFill>
                            <a:srgbClr val="7030A0"/>
                          </a:solidFill>
                        </a:rPr>
                        <a:t>Gid</a:t>
                      </a:r>
                      <a:endParaRPr lang="tr-TR" b="1" dirty="0">
                        <a:solidFill>
                          <a:srgbClr val="7030A0"/>
                        </a:solidFill>
                      </a:endParaRPr>
                    </a:p>
                  </a:txBody>
                  <a:tcPr/>
                </a:tc>
                <a:tc>
                  <a:txBody>
                    <a:bodyPr/>
                    <a:lstStyle/>
                    <a:p>
                      <a:pPr algn="ctr"/>
                      <a:endParaRPr lang="tr-TR" b="1" dirty="0">
                        <a:solidFill>
                          <a:srgbClr val="7030A0"/>
                        </a:solidFill>
                      </a:endParaRPr>
                    </a:p>
                  </a:txBody>
                  <a:tcPr/>
                </a:tc>
                <a:tc>
                  <a:txBody>
                    <a:bodyPr/>
                    <a:lstStyle/>
                    <a:p>
                      <a:pPr algn="ctr"/>
                      <a:r>
                        <a:rPr lang="tr-TR" b="1" dirty="0">
                          <a:solidFill>
                            <a:srgbClr val="7030A0"/>
                          </a:solidFill>
                        </a:rPr>
                        <a:t>6</a:t>
                      </a:r>
                    </a:p>
                  </a:txBody>
                  <a:tcPr/>
                </a:tc>
                <a:tc>
                  <a:txBody>
                    <a:bodyPr/>
                    <a:lstStyle/>
                    <a:p>
                      <a:pPr algn="ctr"/>
                      <a:r>
                        <a:rPr lang="tr-TR" b="1" dirty="0">
                          <a:solidFill>
                            <a:srgbClr val="7030A0"/>
                          </a:solidFill>
                        </a:rPr>
                        <a:t>0</a:t>
                      </a:r>
                    </a:p>
                  </a:txBody>
                  <a:tcPr/>
                </a:tc>
                <a:extLst>
                  <a:ext uri="{0D108BD9-81ED-4DB2-BD59-A6C34878D82A}">
                    <a16:rowId xmlns:a16="http://schemas.microsoft.com/office/drawing/2014/main" val="10002"/>
                  </a:ext>
                </a:extLst>
              </a:tr>
              <a:tr h="0">
                <a:tc>
                  <a:txBody>
                    <a:bodyPr/>
                    <a:lstStyle/>
                    <a:p>
                      <a:r>
                        <a:rPr lang="tr-TR" b="1" dirty="0">
                          <a:solidFill>
                            <a:srgbClr val="7030A0"/>
                          </a:solidFill>
                        </a:rPr>
                        <a:t>03-Mal ve Hizmet Alım </a:t>
                      </a:r>
                      <a:r>
                        <a:rPr lang="tr-TR" b="1" dirty="0" err="1">
                          <a:solidFill>
                            <a:srgbClr val="7030A0"/>
                          </a:solidFill>
                        </a:rPr>
                        <a:t>Gid</a:t>
                      </a:r>
                      <a:endParaRPr lang="tr-TR" b="1" dirty="0">
                        <a:solidFill>
                          <a:srgbClr val="7030A0"/>
                        </a:solidFill>
                      </a:endParaRPr>
                    </a:p>
                  </a:txBody>
                  <a:tcPr/>
                </a:tc>
                <a:tc>
                  <a:txBody>
                    <a:bodyPr/>
                    <a:lstStyle/>
                    <a:p>
                      <a:pPr algn="ctr"/>
                      <a:endParaRPr lang="tr-TR" b="1" dirty="0">
                        <a:solidFill>
                          <a:srgbClr val="7030A0"/>
                        </a:solidFill>
                      </a:endParaRPr>
                    </a:p>
                  </a:txBody>
                  <a:tcPr/>
                </a:tc>
                <a:tc>
                  <a:txBody>
                    <a:bodyPr/>
                    <a:lstStyle/>
                    <a:p>
                      <a:pPr algn="ctr"/>
                      <a:r>
                        <a:rPr lang="tr-TR" b="1" dirty="0">
                          <a:solidFill>
                            <a:srgbClr val="7030A0"/>
                          </a:solidFill>
                        </a:rPr>
                        <a:t>6</a:t>
                      </a:r>
                    </a:p>
                  </a:txBody>
                  <a:tcPr/>
                </a:tc>
                <a:tc>
                  <a:txBody>
                    <a:bodyPr/>
                    <a:lstStyle/>
                    <a:p>
                      <a:pPr algn="ctr"/>
                      <a:r>
                        <a:rPr lang="tr-TR" b="1" dirty="0">
                          <a:solidFill>
                            <a:srgbClr val="7030A0"/>
                          </a:solidFill>
                        </a:rPr>
                        <a:t>0</a:t>
                      </a:r>
                    </a:p>
                  </a:txBody>
                  <a:tcPr/>
                </a:tc>
                <a:extLst>
                  <a:ext uri="{0D108BD9-81ED-4DB2-BD59-A6C34878D82A}">
                    <a16:rowId xmlns:a16="http://schemas.microsoft.com/office/drawing/2014/main" val="10003"/>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63" y="836712"/>
            <a:ext cx="8215312" cy="5832648"/>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a:bodyPr>
          <a:lstStyle/>
          <a:p>
            <a:pPr marL="0" indent="-514350" algn="just">
              <a:buNone/>
              <a:defRPr/>
            </a:pPr>
            <a:r>
              <a:rPr lang="tr-TR" sz="2800" dirty="0"/>
              <a:t>	</a:t>
            </a:r>
          </a:p>
          <a:p>
            <a:pPr marL="0" indent="-514350" algn="just">
              <a:buNone/>
              <a:defRPr/>
            </a:pPr>
            <a:r>
              <a:rPr lang="tr-TR" sz="2800" b="1" i="1" dirty="0">
                <a:solidFill>
                  <a:srgbClr val="7030A0"/>
                </a:solidFill>
                <a:latin typeface="Albertus Medium" panose="020E0602030304020304" pitchFamily="34" charset="0"/>
              </a:rPr>
              <a:t>	</a:t>
            </a:r>
            <a:r>
              <a:rPr lang="tr-TR" b="1" i="1" dirty="0">
                <a:solidFill>
                  <a:srgbClr val="7030A0"/>
                </a:solidFill>
                <a:latin typeface="Tahoma" panose="020B0604030504040204" pitchFamily="34" charset="0"/>
                <a:ea typeface="Tahoma" panose="020B0604030504040204" pitchFamily="34" charset="0"/>
                <a:cs typeface="Tahoma" panose="020B0604030504040204" pitchFamily="34" charset="0"/>
              </a:rPr>
              <a:t>Birim Bütçe Tekliflerinin konsolide edilmesi sonucunda İdare Bütçe Teklifi Oluşturulmaktadır.</a:t>
            </a:r>
          </a:p>
          <a:p>
            <a:pPr marL="0" indent="-514350" algn="just">
              <a:buNone/>
              <a:defRPr/>
            </a:pPr>
            <a:r>
              <a:rPr lang="tr-TR" b="1" i="1" dirty="0">
                <a:solidFill>
                  <a:srgbClr val="7030A0"/>
                </a:solidFill>
                <a:latin typeface="Tahoma" panose="020B0604030504040204" pitchFamily="34" charset="0"/>
                <a:ea typeface="Tahoma" panose="020B0604030504040204" pitchFamily="34" charset="0"/>
                <a:cs typeface="Tahoma" panose="020B0604030504040204" pitchFamily="34" charset="0"/>
              </a:rPr>
              <a:t>	</a:t>
            </a:r>
          </a:p>
          <a:p>
            <a:pPr marL="0" indent="-514350" algn="just">
              <a:buNone/>
              <a:defRPr/>
            </a:pPr>
            <a:r>
              <a:rPr lang="tr-TR" b="1" i="1" dirty="0">
                <a:solidFill>
                  <a:srgbClr val="7030A0"/>
                </a:solidFill>
                <a:latin typeface="Tahoma" panose="020B0604030504040204" pitchFamily="34" charset="0"/>
                <a:ea typeface="Tahoma" panose="020B0604030504040204" pitchFamily="34" charset="0"/>
                <a:cs typeface="Tahoma" panose="020B0604030504040204" pitchFamily="34" charset="0"/>
              </a:rPr>
              <a:t>Bu kapsamda, birimler e-bütçe sistemine bütçe tekliflerini “Program Bütçe Hazırlık” modülünün altındaki “Ödenek İşlemleri/Ödenek Düzenleme ekranından giriş yapacaklardır. </a:t>
            </a:r>
          </a:p>
          <a:p>
            <a:pPr marL="0" indent="-514350" algn="just">
              <a:buNone/>
              <a:defRPr/>
            </a:pPr>
            <a:r>
              <a:rPr lang="tr-TR" b="1" i="1" dirty="0">
                <a:solidFill>
                  <a:srgbClr val="7030A0"/>
                </a:solidFill>
                <a:latin typeface="Albertus Medium" panose="020E0602030304020304" pitchFamily="34" charset="0"/>
              </a:rPr>
              <a:t>	</a:t>
            </a:r>
            <a:endParaRPr lang="tr-TR" dirty="0">
              <a:solidFill>
                <a:srgbClr val="FF0000"/>
              </a:solidFill>
            </a:endParaRPr>
          </a:p>
        </p:txBody>
      </p:sp>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chemeClr val="accent3"/>
                </a:solidFill>
                <a:effectLst/>
                <a:latin typeface="Albertus Extra Bold" panose="020E0802040304020204" pitchFamily="34" charset="0"/>
              </a:rPr>
              <a:t>Bütçe Teklif Hazırlık Çalışmaları</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63" y="836712"/>
            <a:ext cx="8215312" cy="5184576"/>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a:bodyPr>
          <a:lstStyle/>
          <a:p>
            <a:pPr marL="0" indent="-514350" algn="just">
              <a:buFont typeface="Wingdings" pitchFamily="2" charset="2"/>
              <a:buChar char="Ø"/>
              <a:defRPr/>
            </a:pPr>
            <a:endParaRPr lang="tr-TR"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0" indent="-514350" algn="just">
              <a:buFont typeface="Wingdings" pitchFamily="2" charset="2"/>
              <a:buChar char="Ø"/>
              <a:defRPr/>
            </a:pPr>
            <a:r>
              <a:rPr lang="tr-TR" dirty="0">
                <a:solidFill>
                  <a:srgbClr val="7030A0"/>
                </a:solidFill>
                <a:latin typeface="Tahoma" panose="020B0604030504040204" pitchFamily="34" charset="0"/>
                <a:ea typeface="Tahoma" panose="020B0604030504040204" pitchFamily="34" charset="0"/>
                <a:cs typeface="Tahoma" panose="020B0604030504040204" pitchFamily="34" charset="0"/>
              </a:rPr>
              <a:t>Bütçe tekliflerinde 1.000 TL ve katlarındaki tutarlara yer verilecektir.</a:t>
            </a:r>
          </a:p>
          <a:p>
            <a:pPr marL="0" indent="-514350" algn="just">
              <a:buFont typeface="Wingdings" pitchFamily="2" charset="2"/>
              <a:buChar char="Ø"/>
              <a:defRPr/>
            </a:pPr>
            <a:r>
              <a:rPr lang="tr-TR" dirty="0">
                <a:solidFill>
                  <a:srgbClr val="7030A0"/>
                </a:solidFill>
                <a:latin typeface="Tahoma" panose="020B0604030504040204" pitchFamily="34" charset="0"/>
                <a:ea typeface="Tahoma" panose="020B0604030504040204" pitchFamily="34" charset="0"/>
                <a:cs typeface="Tahoma" panose="020B0604030504040204" pitchFamily="34" charset="0"/>
              </a:rPr>
              <a:t>Bütçe Hizmet Gerekçelerini 5018 Sayılı Kamu Mali Yönetimi ve Kontrol Kanununun Öngördüğü İlke ve Esasları Dikkate Alarak Mali Saydamlığa, Hesap Verilebilirliğe katkı Sağlayacak ve Somut Hizmet Öncelikleri ve Hedeflerini Ortaya Koyacak Şekilde Düzenlenecektir. </a:t>
            </a:r>
          </a:p>
          <a:p>
            <a:pPr marL="0" algn="just">
              <a:buNone/>
              <a:defRPr/>
            </a:pPr>
            <a:endParaRPr lang="tr-TR" dirty="0">
              <a:solidFill>
                <a:srgbClr val="FF0000"/>
              </a:solidFill>
            </a:endParaRPr>
          </a:p>
        </p:txBody>
      </p:sp>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chemeClr val="accent3"/>
                </a:solidFill>
                <a:effectLst/>
                <a:latin typeface="Albertus Extra Bold" panose="020E0802040304020204" pitchFamily="34" charset="0"/>
              </a:rPr>
              <a:t>Bütçe Teklif Hazırlık Çalışmaları</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63" y="836712"/>
            <a:ext cx="8215312" cy="5184576"/>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a:bodyPr>
          <a:lstStyle/>
          <a:p>
            <a:pPr marL="0" algn="just">
              <a:buNone/>
              <a:defRPr/>
            </a:pPr>
            <a:endParaRPr lang="tr-TR" sz="32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0" algn="just">
              <a:buNone/>
              <a:defRPr/>
            </a:pPr>
            <a:r>
              <a:rPr lang="tr-TR" sz="3200" dirty="0">
                <a:solidFill>
                  <a:srgbClr val="7030A0"/>
                </a:solidFill>
                <a:latin typeface="Tahoma" panose="020B0604030504040204" pitchFamily="34" charset="0"/>
                <a:ea typeface="Tahoma" panose="020B0604030504040204" pitchFamily="34" charset="0"/>
                <a:cs typeface="Tahoma" panose="020B0604030504040204" pitchFamily="34" charset="0"/>
              </a:rPr>
              <a:t>E-Bütçe sisteminde birimler, gider bütçe fişlerini ekonomik sınıflandırmanın dördüncü düzeyinde dolduracaklardır. Söz konusu girişler «Ödenek Düzenleme» ekranında «İşlemler» sütununda yer alan «Açıklama Girişi» ikonuna tıklanarak yapacaklardır.</a:t>
            </a:r>
            <a:endParaRPr lang="tr-TR" dirty="0">
              <a:solidFill>
                <a:srgbClr val="FF0000"/>
              </a:solidFill>
            </a:endParaRPr>
          </a:p>
        </p:txBody>
      </p:sp>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chemeClr val="accent3"/>
                </a:solidFill>
                <a:effectLst/>
                <a:latin typeface="Albertus Extra Bold" panose="020E0802040304020204" pitchFamily="34" charset="0"/>
              </a:rPr>
              <a:t>Bütçe Teklif Hazırlık Çalışmaları</a:t>
            </a:r>
          </a:p>
        </p:txBody>
      </p:sp>
    </p:spTree>
    <p:extLst>
      <p:ext uri="{BB962C8B-B14F-4D97-AF65-F5344CB8AC3E}">
        <p14:creationId xmlns:p14="http://schemas.microsoft.com/office/powerpoint/2010/main" val="16912770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63" y="836712"/>
            <a:ext cx="8215312" cy="5616624"/>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fontScale="92500" lnSpcReduction="10000"/>
          </a:bodyPr>
          <a:lstStyle/>
          <a:p>
            <a:pPr marL="0" algn="just">
              <a:buNone/>
              <a:defRPr/>
            </a:pPr>
            <a:endParaRPr lang="tr-TR" sz="32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0" algn="just">
              <a:buNone/>
              <a:defRPr/>
            </a:pPr>
            <a:r>
              <a:rPr lang="tr-TR" sz="3200" dirty="0">
                <a:solidFill>
                  <a:srgbClr val="7030A0"/>
                </a:solidFill>
                <a:latin typeface="Tahoma" panose="020B0604030504040204" pitchFamily="34" charset="0"/>
                <a:ea typeface="Tahoma" panose="020B0604030504040204" pitchFamily="34" charset="0"/>
                <a:cs typeface="Tahoma" panose="020B0604030504040204" pitchFamily="34" charset="0"/>
              </a:rPr>
              <a:t>E-Bütçe sisteminde birimler, «Ödenek Düzenleme»  ekranından «Birim Teklifi» aşamasında 2021 yılına ilişkin yılsonu harcama tahminlerini «YSHT» sütununa, tavan üstü ilave ödenek tekliflerini ise «Tavan Üstü» sütununa gireceklerdir. Tavan üstü ilave ödenek talebinin bulunması halinde yine aynı ekrandaki «İşlemler» sütununda yer alan «Açıklama Girişi» ikonuna tıklanarak «Tavan Üstü Ödenek Talep Gerekçesi» kısmındaki bu talebe ilişkin açıklama ve gerekçelere yer verilecektir.</a:t>
            </a:r>
          </a:p>
          <a:p>
            <a:pPr marL="0" algn="just">
              <a:buNone/>
              <a:defRPr/>
            </a:pPr>
            <a:endParaRPr lang="tr-TR" dirty="0">
              <a:solidFill>
                <a:srgbClr val="FF0000"/>
              </a:solidFill>
            </a:endParaRPr>
          </a:p>
        </p:txBody>
      </p:sp>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chemeClr val="accent3"/>
                </a:solidFill>
                <a:effectLst/>
                <a:latin typeface="Albertus Extra Bold" panose="020E0802040304020204" pitchFamily="34" charset="0"/>
              </a:rPr>
              <a:t>Bütçe Teklif Hazırlık Çalışmaları</a:t>
            </a:r>
          </a:p>
        </p:txBody>
      </p:sp>
    </p:spTree>
    <p:extLst>
      <p:ext uri="{BB962C8B-B14F-4D97-AF65-F5344CB8AC3E}">
        <p14:creationId xmlns:p14="http://schemas.microsoft.com/office/powerpoint/2010/main" val="1807452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3733858335"/>
              </p:ext>
            </p:extLst>
          </p:nvPr>
        </p:nvGraphicFramePr>
        <p:xfrm>
          <a:off x="500034" y="285728"/>
          <a:ext cx="8215370" cy="695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İçerik Yer Tutucusu 4"/>
          <p:cNvGraphicFramePr>
            <a:graphicFrameLocks noGrp="1"/>
          </p:cNvGraphicFramePr>
          <p:nvPr>
            <p:ph idx="1"/>
            <p:extLst>
              <p:ext uri="{D42A27DB-BD31-4B8C-83A1-F6EECF244321}">
                <p14:modId xmlns:p14="http://schemas.microsoft.com/office/powerpoint/2010/main" val="3207210185"/>
              </p:ext>
            </p:extLst>
          </p:nvPr>
        </p:nvGraphicFramePr>
        <p:xfrm>
          <a:off x="500063" y="1052736"/>
          <a:ext cx="8215312" cy="482453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991557588"/>
              </p:ext>
            </p:extLst>
          </p:nvPr>
        </p:nvGraphicFramePr>
        <p:xfrm>
          <a:off x="539552" y="980728"/>
          <a:ext cx="8215312" cy="51125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chemeClr val="accent3"/>
                </a:solidFill>
                <a:effectLst/>
                <a:latin typeface="Albertus Extra Bold" panose="020E0802040304020204" pitchFamily="34" charset="0"/>
              </a:rPr>
              <a:t>Bütçe Teklif Hazırlık Çalışmaları</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63" y="836712"/>
            <a:ext cx="8215312" cy="5040560"/>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a:bodyPr>
          <a:lstStyle/>
          <a:p>
            <a:pPr marL="0" indent="-514350" algn="just">
              <a:buFont typeface="Wingdings" pitchFamily="2" charset="2"/>
              <a:buChar char="Ø"/>
              <a:defRPr/>
            </a:pPr>
            <a:r>
              <a:rPr lang="tr-TR" dirty="0">
                <a:solidFill>
                  <a:srgbClr val="7030A0"/>
                </a:solidFill>
                <a:latin typeface="Tahoma" panose="020B0604030504040204" pitchFamily="34" charset="0"/>
                <a:ea typeface="Tahoma" panose="020B0604030504040204" pitchFamily="34" charset="0"/>
                <a:cs typeface="Tahoma" panose="020B0604030504040204" pitchFamily="34" charset="0"/>
              </a:rPr>
              <a:t>2022 yılı Tedavi ve Cenaze Giderleri için bütçe teklifi yapılmayacaktır.</a:t>
            </a:r>
          </a:p>
          <a:p>
            <a:pPr marL="0" indent="-514350" algn="just">
              <a:buFont typeface="Wingdings" pitchFamily="2" charset="2"/>
              <a:buChar char="Ø"/>
              <a:defRPr/>
            </a:pPr>
            <a:r>
              <a:rPr lang="tr-TR" dirty="0">
                <a:solidFill>
                  <a:srgbClr val="7030A0"/>
                </a:solidFill>
                <a:latin typeface="Tahoma" panose="020B0604030504040204" pitchFamily="34" charset="0"/>
                <a:ea typeface="Tahoma" panose="020B0604030504040204" pitchFamily="34" charset="0"/>
                <a:cs typeface="Tahoma" panose="020B0604030504040204" pitchFamily="34" charset="0"/>
              </a:rPr>
              <a:t>Yine 2022 yılında Tedavi Yollukları için de ödenek teklifi yapılmayacaktır. </a:t>
            </a:r>
          </a:p>
          <a:p>
            <a:pPr marL="0" indent="-514350" algn="just">
              <a:buFont typeface="Wingdings" pitchFamily="2" charset="2"/>
              <a:buChar char="Ø"/>
              <a:defRPr/>
            </a:pPr>
            <a:r>
              <a:rPr lang="tr-TR" dirty="0">
                <a:solidFill>
                  <a:srgbClr val="7030A0"/>
                </a:solidFill>
                <a:latin typeface="Tahoma" panose="020B0604030504040204" pitchFamily="34" charset="0"/>
                <a:ea typeface="Tahoma" panose="020B0604030504040204" pitchFamily="34" charset="0"/>
                <a:cs typeface="Tahoma" panose="020B0604030504040204" pitchFamily="34" charset="0"/>
              </a:rPr>
              <a:t>E-bütçe sistemindeki Biriminizle İlgili Ek Bilgi Formlarının da girişi eksiksiz yapılacaktır.</a:t>
            </a:r>
          </a:p>
          <a:p>
            <a:pPr marL="0" indent="-514350" algn="just">
              <a:buFont typeface="Wingdings" pitchFamily="2" charset="2"/>
              <a:buChar char="Ø"/>
              <a:defRPr/>
            </a:pPr>
            <a:r>
              <a:rPr lang="tr-TR" dirty="0">
                <a:solidFill>
                  <a:srgbClr val="7030A0"/>
                </a:solidFill>
                <a:latin typeface="Tahoma" panose="020B0604030504040204" pitchFamily="34" charset="0"/>
                <a:ea typeface="Tahoma" panose="020B0604030504040204" pitchFamily="34" charset="0"/>
                <a:cs typeface="Tahoma" panose="020B0604030504040204" pitchFamily="34" charset="0"/>
              </a:rPr>
              <a:t>Bütçe Teklif Fişlerinin gerekçelerinde, genel ifadeler yerine somut verilere dayalı, hesaplamalara dayanan detaylı bilgilere yer verilecek olup, «Ödenek Düzenleme» ekranında «İşlemler» sütununda yer alan «Açıklama Girişi» ikonuna tıklanarak yapılacaktır.</a:t>
            </a:r>
          </a:p>
          <a:p>
            <a:pPr marL="0" indent="-514350" algn="just">
              <a:buNone/>
              <a:defRPr/>
            </a:pPr>
            <a:endParaRPr lang="tr-TR" b="1" dirty="0">
              <a:solidFill>
                <a:srgbClr val="FF0000"/>
              </a:solidFill>
            </a:endParaRPr>
          </a:p>
          <a:p>
            <a:pPr marL="0" algn="just">
              <a:buNone/>
              <a:defRPr/>
            </a:pPr>
            <a:endParaRPr lang="tr-TR" dirty="0">
              <a:solidFill>
                <a:srgbClr val="FF0000"/>
              </a:solidFill>
            </a:endParaRPr>
          </a:p>
        </p:txBody>
      </p:sp>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chemeClr val="accent3"/>
                </a:solidFill>
                <a:effectLst/>
                <a:latin typeface="Albertus Extra Bold" panose="020E0802040304020204" pitchFamily="34" charset="0"/>
              </a:rPr>
              <a:t>Bütçe Teklif Hazırlık Çalışmaları</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26312259"/>
              </p:ext>
            </p:extLst>
          </p:nvPr>
        </p:nvGraphicFramePr>
        <p:xfrm>
          <a:off x="500063" y="836712"/>
          <a:ext cx="8215312"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chemeClr val="accent3"/>
                </a:solidFill>
                <a:effectLst/>
                <a:latin typeface="Albertus Extra Bold" panose="020E0802040304020204" pitchFamily="34" charset="0"/>
              </a:rPr>
              <a:t>Bütçe Teklif Hazırlık Çalışmaları</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63" y="836712"/>
            <a:ext cx="8215312" cy="5112568"/>
          </a:xfrm>
        </p:spPr>
        <p:style>
          <a:lnRef idx="1">
            <a:schemeClr val="accent1"/>
          </a:lnRef>
          <a:fillRef idx="2">
            <a:schemeClr val="accent1"/>
          </a:fillRef>
          <a:effectRef idx="1">
            <a:schemeClr val="accent1"/>
          </a:effectRef>
          <a:fontRef idx="minor">
            <a:schemeClr val="dk1"/>
          </a:fontRef>
        </p:style>
        <p:txBody>
          <a:bodyPr rtlCol="0">
            <a:normAutofit/>
          </a:bodyPr>
          <a:lstStyle/>
          <a:p>
            <a:pPr marL="0" indent="-514350" algn="just">
              <a:buFont typeface="Wingdings" pitchFamily="2" charset="2"/>
              <a:buChar char="Ø"/>
              <a:defRPr/>
            </a:pPr>
            <a:r>
              <a:rPr lang="tr-TR" b="1" dirty="0">
                <a:solidFill>
                  <a:srgbClr val="7030A0"/>
                </a:solidFill>
                <a:latin typeface="Albertus MT Lt" panose="020E0502030304020304" pitchFamily="34" charset="0"/>
                <a:ea typeface="Tahoma" panose="020B0604030504040204" pitchFamily="34" charset="0"/>
                <a:cs typeface="Tahoma" panose="020B0604030504040204" pitchFamily="34" charset="0"/>
              </a:rPr>
              <a:t>Bütçe Teklifleri 2022 Yılı «Birim Teklifi» Aşaması Seçilerek Giriş yapılacaktır.</a:t>
            </a:r>
          </a:p>
          <a:p>
            <a:pPr marL="0" indent="-514350" algn="just">
              <a:buFont typeface="Wingdings" pitchFamily="2" charset="2"/>
              <a:buChar char="Ø"/>
              <a:defRPr/>
            </a:pPr>
            <a:r>
              <a:rPr lang="tr-TR" b="1" dirty="0">
                <a:solidFill>
                  <a:srgbClr val="7030A0"/>
                </a:solidFill>
                <a:latin typeface="Albertus MT Lt" panose="020E0502030304020304" pitchFamily="34" charset="0"/>
                <a:ea typeface="Tahoma" panose="020B0604030504040204" pitchFamily="34" charset="0"/>
                <a:cs typeface="Tahoma" panose="020B0604030504040204" pitchFamily="34" charset="0"/>
              </a:rPr>
              <a:t>Birimlerin detay düzeyde girişi tamamlandıktan sonra Strateji Geliştirme Daire Başkanlığı tarafından Gelir Cetveli (B), Finansman (F) Cetveli ve Gider (A) Cetveli oluşturularak idare düzeyinde konsolide işlemleri yapılacaktır. </a:t>
            </a:r>
          </a:p>
          <a:p>
            <a:pPr marL="0" indent="-514350" algn="just">
              <a:buFont typeface="Wingdings" pitchFamily="2" charset="2"/>
              <a:buChar char="Ø"/>
              <a:defRPr/>
            </a:pPr>
            <a:r>
              <a:rPr lang="tr-TR" b="1" dirty="0">
                <a:solidFill>
                  <a:srgbClr val="7030A0"/>
                </a:solidFill>
                <a:latin typeface="Albertus MT Lt" panose="020E0502030304020304" pitchFamily="34" charset="0"/>
                <a:ea typeface="Tahoma" panose="020B0604030504040204" pitchFamily="34" charset="0"/>
                <a:cs typeface="Tahoma" panose="020B0604030504040204" pitchFamily="34" charset="0"/>
              </a:rPr>
              <a:t>Tekliflerde, Ödenek Tavanı Artırılmadan 03-Mal ve Hizmet Alımları Ekonomik Kodunun Dördüncü Düzeyleri Arasında Dengeli Değişim Yapılabilir.</a:t>
            </a:r>
          </a:p>
          <a:p>
            <a:pPr marL="0" indent="-514350" algn="just">
              <a:buNone/>
              <a:defRPr/>
            </a:pPr>
            <a:endParaRPr lang="tr-TR" b="1" dirty="0">
              <a:solidFill>
                <a:srgbClr val="FF0000"/>
              </a:solidFill>
            </a:endParaRPr>
          </a:p>
          <a:p>
            <a:pPr marL="0" indent="-514350" algn="just">
              <a:buNone/>
              <a:defRPr/>
            </a:pPr>
            <a:endParaRPr lang="tr-TR" b="1" dirty="0">
              <a:solidFill>
                <a:srgbClr val="FF0000"/>
              </a:solidFill>
            </a:endParaRPr>
          </a:p>
          <a:p>
            <a:pPr marL="0" indent="-514350" algn="just">
              <a:buNone/>
              <a:defRPr/>
            </a:pPr>
            <a:endParaRPr lang="tr-TR" b="1" dirty="0">
              <a:solidFill>
                <a:srgbClr val="FF0000"/>
              </a:solidFill>
            </a:endParaRPr>
          </a:p>
          <a:p>
            <a:pPr marL="0" algn="just">
              <a:buNone/>
              <a:defRPr/>
            </a:pPr>
            <a:endParaRPr lang="tr-TR" dirty="0">
              <a:solidFill>
                <a:srgbClr val="FF0000"/>
              </a:solidFill>
            </a:endParaRPr>
          </a:p>
        </p:txBody>
      </p:sp>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chemeClr val="accent3"/>
                </a:solidFill>
                <a:effectLst/>
                <a:latin typeface="Albertus Extra Bold" panose="020E0802040304020204" pitchFamily="34" charset="0"/>
              </a:rPr>
              <a:t>Bütçe Teklif Hazırlık Çalışmaları</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63" y="836712"/>
            <a:ext cx="8215312" cy="5112568"/>
          </a:xfrm>
        </p:spPr>
        <p:style>
          <a:lnRef idx="1">
            <a:schemeClr val="accent1"/>
          </a:lnRef>
          <a:fillRef idx="2">
            <a:schemeClr val="accent1"/>
          </a:fillRef>
          <a:effectRef idx="1">
            <a:schemeClr val="accent1"/>
          </a:effectRef>
          <a:fontRef idx="minor">
            <a:schemeClr val="dk1"/>
          </a:fontRef>
        </p:style>
        <p:txBody>
          <a:bodyPr rtlCol="0">
            <a:normAutofit lnSpcReduction="10000"/>
          </a:bodyPr>
          <a:lstStyle/>
          <a:p>
            <a:pPr marL="0" indent="-514350" algn="just">
              <a:buNone/>
              <a:defRPr/>
            </a:pPr>
            <a:r>
              <a:rPr lang="tr-TR" b="1" dirty="0">
                <a:solidFill>
                  <a:srgbClr val="0070C0"/>
                </a:solidFill>
              </a:rPr>
              <a:t>Aşağıda belirtilen ekonomik kodların üçüncü düzeyindeki ödenekleri muhasebe sistemine gönderilmekte ve izlenmektedir.</a:t>
            </a:r>
          </a:p>
          <a:p>
            <a:pPr marL="0" indent="-514350" algn="just">
              <a:buNone/>
              <a:defRPr/>
            </a:pPr>
            <a:endParaRPr lang="tr-TR" b="1" dirty="0">
              <a:solidFill>
                <a:srgbClr val="0070C0"/>
              </a:solidFill>
            </a:endParaRPr>
          </a:p>
          <a:p>
            <a:pPr marL="0" indent="-514350" algn="just">
              <a:buNone/>
              <a:defRPr/>
            </a:pPr>
            <a:r>
              <a:rPr lang="tr-TR" b="1" dirty="0">
                <a:solidFill>
                  <a:srgbClr val="0070C0"/>
                </a:solidFill>
              </a:rPr>
              <a:t>01.03-İşçiler</a:t>
            </a:r>
          </a:p>
          <a:p>
            <a:pPr marL="0" indent="-514350" algn="just">
              <a:buNone/>
              <a:defRPr/>
            </a:pPr>
            <a:r>
              <a:rPr lang="tr-TR" b="1" dirty="0">
                <a:solidFill>
                  <a:srgbClr val="0070C0"/>
                </a:solidFill>
              </a:rPr>
              <a:t>	</a:t>
            </a:r>
            <a:r>
              <a:rPr lang="tr-TR" b="1" dirty="0">
                <a:solidFill>
                  <a:srgbClr val="FF0000"/>
                </a:solidFill>
              </a:rPr>
              <a:t>01.03.10-Ücretler</a:t>
            </a:r>
          </a:p>
          <a:p>
            <a:pPr marL="0" indent="-514350" algn="just">
              <a:buNone/>
              <a:defRPr/>
            </a:pPr>
            <a:r>
              <a:rPr lang="tr-TR" b="1" dirty="0">
                <a:solidFill>
                  <a:srgbClr val="FF0000"/>
                </a:solidFill>
              </a:rPr>
              <a:t>	01.03.20-İhbar ve Kıdem Tazminatları</a:t>
            </a:r>
          </a:p>
          <a:p>
            <a:pPr marL="0" indent="-514350" algn="just">
              <a:buNone/>
              <a:defRPr/>
            </a:pPr>
            <a:r>
              <a:rPr lang="tr-TR" b="1" dirty="0">
                <a:solidFill>
                  <a:srgbClr val="0070C0"/>
                </a:solidFill>
              </a:rPr>
              <a:t>	…</a:t>
            </a:r>
          </a:p>
          <a:p>
            <a:pPr marL="0" indent="-514350" algn="just">
              <a:buNone/>
              <a:defRPr/>
            </a:pPr>
            <a:r>
              <a:rPr lang="tr-TR" b="1" dirty="0">
                <a:solidFill>
                  <a:srgbClr val="0070C0"/>
                </a:solidFill>
              </a:rPr>
              <a:t>03.03-Yolluklar</a:t>
            </a:r>
          </a:p>
          <a:p>
            <a:pPr marL="0" indent="-514350" algn="just">
              <a:buNone/>
              <a:defRPr/>
            </a:pPr>
            <a:r>
              <a:rPr lang="tr-TR" b="1" dirty="0">
                <a:solidFill>
                  <a:srgbClr val="0070C0"/>
                </a:solidFill>
              </a:rPr>
              <a:t>	</a:t>
            </a:r>
            <a:r>
              <a:rPr lang="tr-TR" b="1" dirty="0">
                <a:solidFill>
                  <a:srgbClr val="FF0000"/>
                </a:solidFill>
              </a:rPr>
              <a:t>03.03.10-Geçici Görev Yollukları</a:t>
            </a:r>
          </a:p>
          <a:p>
            <a:pPr marL="0" indent="-514350" algn="just">
              <a:buNone/>
              <a:defRPr/>
            </a:pPr>
            <a:r>
              <a:rPr lang="tr-TR" b="1" dirty="0">
                <a:solidFill>
                  <a:srgbClr val="FF0000"/>
                </a:solidFill>
              </a:rPr>
              <a:t>	03.03.20-Sürekli Görev Yollukları</a:t>
            </a:r>
          </a:p>
          <a:p>
            <a:pPr marL="0" indent="-514350" algn="just">
              <a:buNone/>
              <a:defRPr/>
            </a:pPr>
            <a:r>
              <a:rPr lang="tr-TR" b="1" dirty="0">
                <a:solidFill>
                  <a:srgbClr val="0070C0"/>
                </a:solidFill>
              </a:rPr>
              <a:t>	…</a:t>
            </a:r>
          </a:p>
          <a:p>
            <a:pPr marL="0" indent="-514350" algn="just">
              <a:buNone/>
              <a:defRPr/>
            </a:pPr>
            <a:endParaRPr lang="tr-TR" b="1" dirty="0">
              <a:solidFill>
                <a:srgbClr val="FF0000"/>
              </a:solidFill>
            </a:endParaRPr>
          </a:p>
          <a:p>
            <a:pPr marL="0" indent="-514350" algn="just">
              <a:buNone/>
              <a:defRPr/>
            </a:pPr>
            <a:endParaRPr lang="tr-TR" b="1" dirty="0">
              <a:solidFill>
                <a:srgbClr val="FF0000"/>
              </a:solidFill>
            </a:endParaRPr>
          </a:p>
          <a:p>
            <a:pPr marL="0" algn="just">
              <a:buNone/>
              <a:defRPr/>
            </a:pPr>
            <a:endParaRPr lang="tr-TR" dirty="0">
              <a:solidFill>
                <a:srgbClr val="FF0000"/>
              </a:solidFill>
            </a:endParaRPr>
          </a:p>
        </p:txBody>
      </p:sp>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chemeClr val="accent3"/>
                </a:solidFill>
                <a:effectLst/>
                <a:latin typeface="Albertus Extra Bold" panose="020E0802040304020204" pitchFamily="34" charset="0"/>
              </a:rPr>
              <a:t>Bütçe Teklif Hazırlık Çalışmaları</a:t>
            </a:r>
          </a:p>
        </p:txBody>
      </p:sp>
    </p:spTree>
    <p:extLst>
      <p:ext uri="{BB962C8B-B14F-4D97-AF65-F5344CB8AC3E}">
        <p14:creationId xmlns:p14="http://schemas.microsoft.com/office/powerpoint/2010/main" val="75225095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63" y="836712"/>
            <a:ext cx="8215312" cy="5112568"/>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a:bodyPr>
          <a:lstStyle/>
          <a:p>
            <a:pPr marL="0" indent="-514350" algn="just">
              <a:buNone/>
              <a:defRPr/>
            </a:pPr>
            <a:r>
              <a:rPr lang="tr-TR" sz="2800" dirty="0"/>
              <a:t>	</a:t>
            </a:r>
            <a:r>
              <a:rPr lang="tr-TR" sz="2800" i="1" dirty="0"/>
              <a:t> </a:t>
            </a:r>
          </a:p>
          <a:p>
            <a:pPr marL="0" indent="-514350" algn="just">
              <a:buNone/>
              <a:defRPr/>
            </a:pPr>
            <a:r>
              <a:rPr lang="tr-TR"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tr-TR" i="1" dirty="0">
                <a:solidFill>
                  <a:srgbClr val="7030A0"/>
                </a:solidFill>
                <a:latin typeface="Tahoma" panose="020B0604030504040204" pitchFamily="34" charset="0"/>
                <a:ea typeface="Tahoma" panose="020B0604030504040204" pitchFamily="34" charset="0"/>
                <a:cs typeface="Tahoma" panose="020B0604030504040204" pitchFamily="34" charset="0"/>
              </a:rPr>
              <a:t>2021 yılı Bütçe Kanununda 03.03, 03.06, 03.07 ve 03.08 ekonomik kodlar için her türlü ödenek ekleme/aktarmaya sınırlama getirilmiştir.</a:t>
            </a:r>
          </a:p>
          <a:p>
            <a:pPr marL="0" indent="-514350" algn="just">
              <a:buNone/>
              <a:defRPr/>
            </a:pPr>
            <a:r>
              <a:rPr lang="tr-TR" i="1" dirty="0">
                <a:solidFill>
                  <a:srgbClr val="7030A0"/>
                </a:solidFill>
                <a:latin typeface="Tahoma" panose="020B0604030504040204" pitchFamily="34" charset="0"/>
                <a:ea typeface="Tahoma" panose="020B0604030504040204" pitchFamily="34" charset="0"/>
                <a:cs typeface="Tahoma" panose="020B0604030504040204" pitchFamily="34" charset="0"/>
              </a:rPr>
              <a:t>	Bu ekonomik kodlara ödenek ekleme veya aktarma başlangıç ödeneklerinin yüzde 10’nu geçemez.</a:t>
            </a:r>
          </a:p>
          <a:p>
            <a:pPr marL="0" indent="-514350" algn="just">
              <a:buNone/>
              <a:defRPr/>
            </a:pPr>
            <a:r>
              <a:rPr lang="tr-TR" i="1" dirty="0">
                <a:solidFill>
                  <a:srgbClr val="7030A0"/>
                </a:solidFill>
                <a:latin typeface="Tahoma" panose="020B0604030504040204" pitchFamily="34" charset="0"/>
                <a:ea typeface="Tahoma" panose="020B0604030504040204" pitchFamily="34" charset="0"/>
                <a:cs typeface="Tahoma" panose="020B0604030504040204" pitchFamily="34" charset="0"/>
              </a:rPr>
              <a:t>	Bu oranı aşacak tekliflere Strateji ve Bütçe Başkanlığı yetkilidir.</a:t>
            </a:r>
            <a:endParaRPr lang="tr-TR"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0" algn="just">
              <a:buNone/>
              <a:defRPr/>
            </a:pPr>
            <a:endParaRPr lang="tr-TR" dirty="0">
              <a:solidFill>
                <a:srgbClr val="FF0000"/>
              </a:solidFill>
            </a:endParaRPr>
          </a:p>
        </p:txBody>
      </p:sp>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chemeClr val="accent3"/>
                </a:solidFill>
                <a:effectLst/>
                <a:latin typeface="Albertus Extra Bold" panose="020E0802040304020204" pitchFamily="34" charset="0"/>
              </a:rPr>
              <a:t>Bütçe Teklif Hazırlık Çalışmaları</a:t>
            </a:r>
          </a:p>
        </p:txBody>
      </p:sp>
    </p:spTree>
    <p:extLst>
      <p:ext uri="{BB962C8B-B14F-4D97-AF65-F5344CB8AC3E}">
        <p14:creationId xmlns:p14="http://schemas.microsoft.com/office/powerpoint/2010/main" val="15491844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63" y="836712"/>
            <a:ext cx="8215312" cy="5400600"/>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a:bodyPr>
          <a:lstStyle/>
          <a:p>
            <a:pPr marL="0" indent="0" algn="just">
              <a:buNone/>
              <a:defRPr/>
            </a:pPr>
            <a:endPar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0" indent="0" algn="just">
              <a:buNone/>
              <a:defRPr/>
            </a:pPr>
            <a:r>
              <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rPr>
              <a:t>Bütçe Hazırlık Çalışmalarında Doldurulacak Formlar;</a:t>
            </a:r>
          </a:p>
          <a:p>
            <a:pPr marL="0" indent="0" algn="just">
              <a:buNone/>
              <a:defRPr/>
            </a:pPr>
            <a:endPar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0" indent="-514350" algn="just">
              <a:defRPr/>
            </a:pPr>
            <a:r>
              <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rPr>
              <a:t>Form 10 – Birimlerin Hizmet Maliyetinin Tespitine İlişkin   Bilgi Formu</a:t>
            </a:r>
          </a:p>
          <a:p>
            <a:pPr marL="0" indent="-514350" algn="just">
              <a:defRPr/>
            </a:pPr>
            <a:r>
              <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rPr>
              <a:t>Form 13/2 – Gider Bütçe Fişi</a:t>
            </a:r>
          </a:p>
          <a:p>
            <a:pPr marL="0" indent="-514350" algn="just">
              <a:defRPr/>
            </a:pPr>
            <a:r>
              <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rPr>
              <a:t>Form 26/2-3-4 – Öğrenci Kontenjan ve Sayıları Bilgi Formu</a:t>
            </a:r>
          </a:p>
          <a:p>
            <a:pPr marL="0" indent="-514350" algn="just">
              <a:buNone/>
              <a:defRPr/>
            </a:pPr>
            <a:endParaRPr lang="tr-TR" b="1" dirty="0">
              <a:solidFill>
                <a:srgbClr val="FF0000"/>
              </a:solidFill>
            </a:endParaRPr>
          </a:p>
          <a:p>
            <a:pPr marL="0" indent="-514350" algn="just">
              <a:buNone/>
              <a:defRPr/>
            </a:pPr>
            <a:endParaRPr lang="tr-TR" b="1" dirty="0">
              <a:solidFill>
                <a:srgbClr val="FF0000"/>
              </a:solidFill>
            </a:endParaRPr>
          </a:p>
          <a:p>
            <a:pPr marL="0" indent="-514350" algn="just">
              <a:buNone/>
              <a:defRPr/>
            </a:pPr>
            <a:endParaRPr lang="tr-TR" b="1" dirty="0">
              <a:solidFill>
                <a:srgbClr val="FF0000"/>
              </a:solidFill>
            </a:endParaRPr>
          </a:p>
          <a:p>
            <a:pPr marL="0" algn="just">
              <a:buNone/>
              <a:defRPr/>
            </a:pPr>
            <a:endParaRPr lang="tr-TR" dirty="0">
              <a:solidFill>
                <a:srgbClr val="FF0000"/>
              </a:solidFill>
            </a:endParaRPr>
          </a:p>
        </p:txBody>
      </p:sp>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chemeClr val="accent3"/>
                </a:solidFill>
                <a:effectLst/>
                <a:latin typeface="Albertus Extra Bold" panose="020E0802040304020204" pitchFamily="34" charset="0"/>
              </a:rPr>
              <a:t>Bütçe Teklif Hazırlık Çalışmaları</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63" y="836712"/>
            <a:ext cx="8215312" cy="5400600"/>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a:bodyPr>
          <a:lstStyle/>
          <a:p>
            <a:pPr marL="0" indent="0" algn="just">
              <a:buNone/>
              <a:defRPr/>
            </a:pPr>
            <a:endPar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0" indent="0" algn="just">
              <a:buNone/>
              <a:defRPr/>
            </a:pPr>
            <a:r>
              <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rPr>
              <a:t>Strateji Geliştirme Daire Başkanlığına elden teslim edilecek belgeler;</a:t>
            </a:r>
          </a:p>
          <a:p>
            <a:pPr marL="0" indent="-514350" algn="just">
              <a:defRPr/>
            </a:pPr>
            <a:r>
              <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rPr>
              <a:t>Form 8 – Ödenek Cetveli (Ekonomik Sınıflandırma IV. Düzey)</a:t>
            </a:r>
          </a:p>
          <a:p>
            <a:pPr marL="0" indent="-514350" algn="just">
              <a:defRPr/>
            </a:pPr>
            <a:r>
              <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rPr>
              <a:t>Öz gelir karşılığı (</a:t>
            </a:r>
            <a:r>
              <a:rPr lang="tr-TR" sz="2500" dirty="0" err="1">
                <a:solidFill>
                  <a:srgbClr val="7030A0"/>
                </a:solidFill>
                <a:latin typeface="Tahoma" panose="020B0604030504040204" pitchFamily="34" charset="0"/>
                <a:ea typeface="Tahoma" panose="020B0604030504040204" pitchFamily="34" charset="0"/>
                <a:cs typeface="Tahoma" panose="020B0604030504040204" pitchFamily="34" charset="0"/>
              </a:rPr>
              <a:t>II.Öğretim</a:t>
            </a:r>
            <a:r>
              <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rPr>
              <a:t>, Uzaktan Öğretim, </a:t>
            </a:r>
            <a:r>
              <a:rPr lang="tr-TR" sz="2500" dirty="0" err="1">
                <a:solidFill>
                  <a:srgbClr val="7030A0"/>
                </a:solidFill>
                <a:latin typeface="Tahoma" panose="020B0604030504040204" pitchFamily="34" charset="0"/>
                <a:ea typeface="Tahoma" panose="020B0604030504040204" pitchFamily="34" charset="0"/>
                <a:cs typeface="Tahoma" panose="020B0604030504040204" pitchFamily="34" charset="0"/>
              </a:rPr>
              <a:t>Tez.Yük.Lis</a:t>
            </a:r>
            <a:r>
              <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tr-TR" sz="2500" dirty="0" err="1">
                <a:solidFill>
                  <a:srgbClr val="7030A0"/>
                </a:solidFill>
                <a:latin typeface="Tahoma" panose="020B0604030504040204" pitchFamily="34" charset="0"/>
                <a:ea typeface="Tahoma" panose="020B0604030504040204" pitchFamily="34" charset="0"/>
                <a:cs typeface="Tahoma" panose="020B0604030504040204" pitchFamily="34" charset="0"/>
              </a:rPr>
              <a:t>vb</a:t>
            </a:r>
            <a:r>
              <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rPr>
              <a:t>) ödenek tefrik eden birimlerin gelir/gider hesaplama cetveli</a:t>
            </a:r>
          </a:p>
          <a:p>
            <a:pPr marL="0" indent="-514350" algn="just">
              <a:defRPr/>
            </a:pPr>
            <a:r>
              <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rPr>
              <a:t>Zorunlu staj yapacak ve mesleki eğitim programına katılacak öğrenci tespitinin yapılarak maliyet tablosu eklenecektir.</a:t>
            </a:r>
            <a:endParaRPr lang="tr-TR" b="1" dirty="0">
              <a:solidFill>
                <a:srgbClr val="FF0000"/>
              </a:solidFill>
            </a:endParaRPr>
          </a:p>
          <a:p>
            <a:pPr marL="0" indent="-514350" algn="just">
              <a:buNone/>
              <a:defRPr/>
            </a:pPr>
            <a:endParaRPr lang="tr-TR" b="1" dirty="0">
              <a:solidFill>
                <a:srgbClr val="FF0000"/>
              </a:solidFill>
            </a:endParaRPr>
          </a:p>
          <a:p>
            <a:pPr marL="0" indent="-514350" algn="just">
              <a:buNone/>
              <a:defRPr/>
            </a:pPr>
            <a:endParaRPr lang="tr-TR" b="1" dirty="0">
              <a:solidFill>
                <a:srgbClr val="FF0000"/>
              </a:solidFill>
            </a:endParaRPr>
          </a:p>
          <a:p>
            <a:pPr marL="0" algn="just">
              <a:buNone/>
              <a:defRPr/>
            </a:pPr>
            <a:endParaRPr lang="tr-TR" dirty="0">
              <a:solidFill>
                <a:srgbClr val="FF0000"/>
              </a:solidFill>
            </a:endParaRPr>
          </a:p>
        </p:txBody>
      </p:sp>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chemeClr val="accent3"/>
                </a:solidFill>
                <a:effectLst/>
                <a:latin typeface="Albertus Extra Bold" panose="020E0802040304020204" pitchFamily="34" charset="0"/>
              </a:rPr>
              <a:t>Bütçe Teklif Hazırlık Çalışmaları</a:t>
            </a:r>
          </a:p>
        </p:txBody>
      </p:sp>
    </p:spTree>
    <p:extLst>
      <p:ext uri="{BB962C8B-B14F-4D97-AF65-F5344CB8AC3E}">
        <p14:creationId xmlns:p14="http://schemas.microsoft.com/office/powerpoint/2010/main" val="215075592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818525410"/>
              </p:ext>
            </p:extLst>
          </p:nvPr>
        </p:nvGraphicFramePr>
        <p:xfrm>
          <a:off x="500063" y="836712"/>
          <a:ext cx="8215312"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chemeClr val="accent3"/>
                </a:solidFill>
                <a:effectLst/>
                <a:latin typeface="Albertus Extra Bold" panose="020E0802040304020204" pitchFamily="34" charset="0"/>
              </a:rPr>
              <a:t>Bütçe Teklif Hazırlık Çalışmaları</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63" y="836712"/>
            <a:ext cx="8215312" cy="4968552"/>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a:bodyPr>
          <a:lstStyle/>
          <a:p>
            <a:pPr marL="0" indent="-514350" algn="just">
              <a:buNone/>
              <a:defRPr/>
            </a:pPr>
            <a:r>
              <a:rPr lang="tr-TR" b="1" i="1" dirty="0">
                <a:solidFill>
                  <a:srgbClr val="FF0000"/>
                </a:solidFill>
              </a:rPr>
              <a:t>	</a:t>
            </a:r>
          </a:p>
          <a:p>
            <a:pPr marL="0" indent="-514350" algn="just">
              <a:buNone/>
              <a:defRPr/>
            </a:pPr>
            <a:r>
              <a:rPr lang="tr-TR" b="1" i="1" dirty="0">
                <a:solidFill>
                  <a:srgbClr val="0070C0"/>
                </a:solidFill>
                <a:latin typeface="Tahoma" panose="020B0604030504040204" pitchFamily="34" charset="0"/>
                <a:ea typeface="Tahoma" panose="020B0604030504040204" pitchFamily="34" charset="0"/>
                <a:cs typeface="Tahoma" panose="020B0604030504040204" pitchFamily="34" charset="0"/>
              </a:rPr>
              <a:t>-Yükseköğretim kurumlarının 2022-2024 yıllarını kapsayan bütçeleri idare düzeyinde, faaliyet aşamasında kanunlaşacaktır.</a:t>
            </a:r>
          </a:p>
          <a:p>
            <a:pPr marL="0" indent="-514350" algn="just">
              <a:buNone/>
              <a:defRPr/>
            </a:pPr>
            <a:endParaRPr lang="tr-TR" b="1" i="1" dirty="0">
              <a:solidFill>
                <a:srgbClr val="0070C0"/>
              </a:solidFill>
              <a:latin typeface="Tahoma" panose="020B0604030504040204" pitchFamily="34" charset="0"/>
              <a:ea typeface="Tahoma" panose="020B0604030504040204" pitchFamily="34" charset="0"/>
              <a:cs typeface="Tahoma" panose="020B0604030504040204" pitchFamily="34" charset="0"/>
            </a:endParaRPr>
          </a:p>
          <a:p>
            <a:pPr marL="0" indent="-514350" algn="just">
              <a:buNone/>
              <a:defRPr/>
            </a:pPr>
            <a:r>
              <a:rPr lang="tr-TR" b="1" i="1" dirty="0">
                <a:solidFill>
                  <a:srgbClr val="0070C0"/>
                </a:solidFill>
                <a:latin typeface="Tahoma" panose="020B0604030504040204" pitchFamily="34" charset="0"/>
                <a:ea typeface="Tahoma" panose="020B0604030504040204" pitchFamily="34" charset="0"/>
                <a:cs typeface="Tahoma" panose="020B0604030504040204" pitchFamily="34" charset="0"/>
              </a:rPr>
              <a:t>-Ocak ayında idare düzeyindeki bütçe birimlere dağılımı yapılacaktır.</a:t>
            </a:r>
            <a:endParaRPr lang="tr-TR" b="1" dirty="0">
              <a:solidFill>
                <a:srgbClr val="0070C0"/>
              </a:solidFill>
            </a:endParaRPr>
          </a:p>
          <a:p>
            <a:pPr marL="0" indent="-514350" algn="just">
              <a:buNone/>
              <a:defRPr/>
            </a:pPr>
            <a:endParaRPr lang="tr-TR" b="1" dirty="0">
              <a:solidFill>
                <a:srgbClr val="FF0000"/>
              </a:solidFill>
            </a:endParaRPr>
          </a:p>
          <a:p>
            <a:pPr marL="0" indent="-514350" algn="just">
              <a:buNone/>
              <a:defRPr/>
            </a:pPr>
            <a:endParaRPr lang="tr-TR" b="1" dirty="0">
              <a:solidFill>
                <a:srgbClr val="FF0000"/>
              </a:solidFill>
            </a:endParaRPr>
          </a:p>
          <a:p>
            <a:pPr marL="0" algn="just">
              <a:buNone/>
              <a:defRPr/>
            </a:pPr>
            <a:endParaRPr lang="tr-TR" dirty="0">
              <a:solidFill>
                <a:srgbClr val="FF0000"/>
              </a:solidFill>
            </a:endParaRPr>
          </a:p>
        </p:txBody>
      </p:sp>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chemeClr val="accent3"/>
                </a:solidFill>
                <a:effectLst/>
                <a:latin typeface="Albertus Extra Bold" panose="020E0802040304020204" pitchFamily="34" charset="0"/>
              </a:rPr>
              <a:t>Bütçe Teklif Hazırlık Çalışmaları</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63" y="1052736"/>
            <a:ext cx="8215312" cy="5328592"/>
          </a:xfrm>
        </p:spPr>
        <p:style>
          <a:lnRef idx="1">
            <a:schemeClr val="accent3"/>
          </a:lnRef>
          <a:fillRef idx="2">
            <a:schemeClr val="accent3"/>
          </a:fillRef>
          <a:effectRef idx="1">
            <a:schemeClr val="accent3"/>
          </a:effectRef>
          <a:fontRef idx="minor">
            <a:schemeClr val="dk1"/>
          </a:fontRef>
        </p:style>
        <p:txBody>
          <a:bodyPr rtlCol="0">
            <a:normAutofit fontScale="25000" lnSpcReduction="20000"/>
          </a:bodyPr>
          <a:lstStyle/>
          <a:p>
            <a:pPr marL="0" algn="just">
              <a:buNone/>
              <a:defRPr/>
            </a:pPr>
            <a:r>
              <a:rPr lang="tr-TR" sz="2800" b="1" dirty="0">
                <a:solidFill>
                  <a:srgbClr val="FF0000"/>
                </a:solidFill>
              </a:rPr>
              <a:t>	</a:t>
            </a:r>
            <a:r>
              <a:rPr lang="tr-TR" sz="6000" b="1" dirty="0">
                <a:solidFill>
                  <a:schemeClr val="tx1"/>
                </a:solidFill>
                <a:latin typeface="Calibri" panose="020F0502020204030204" pitchFamily="34" charset="0"/>
              </a:rPr>
              <a:t>Performans Esaslı Bütçeleme: </a:t>
            </a:r>
            <a:r>
              <a:rPr lang="tr-TR" sz="6000" dirty="0">
                <a:solidFill>
                  <a:schemeClr val="tx1"/>
                </a:solidFill>
                <a:latin typeface="Calibri" panose="020F0502020204030204" pitchFamily="34" charset="0"/>
              </a:rPr>
              <a:t>Kaynakların kamu idarelerinin amaç ve hedefleri doğrultusunda tahsisini ve kullanılmasını sağlayan, performans ölçümü ve değerlendirmesi yaparak ulaşılmak istenen hedeflere ulaşılıp ulaşılamadığını tespit eden ve sonuçları raporlayan bir bütçeleme sistemidir.</a:t>
            </a:r>
          </a:p>
          <a:p>
            <a:pPr marL="0" algn="just">
              <a:buNone/>
              <a:defRPr/>
            </a:pPr>
            <a:r>
              <a:rPr lang="tr-TR" sz="6000" b="1" dirty="0">
                <a:solidFill>
                  <a:schemeClr val="tx1"/>
                </a:solidFill>
                <a:latin typeface="Calibri" panose="020F0502020204030204" pitchFamily="34" charset="0"/>
              </a:rPr>
              <a:t>	Stratejik Plan: </a:t>
            </a:r>
            <a:r>
              <a:rPr lang="tr-TR" sz="6000" dirty="0">
                <a:solidFill>
                  <a:schemeClr val="tx1"/>
                </a:solidFill>
                <a:latin typeface="Calibri" panose="020F0502020204030204" pitchFamily="34" charset="0"/>
              </a:rPr>
              <a:t>Kamu idarelerinin orta ve uzun vadeli amaçlarını, temel ilke ve politikalarını, hedef ve önceliklerini, performans ölçütlerini, bunlara ulaşmak için izlenecek yöntemler ile kaynak dağılımlarını içeren plandır.</a:t>
            </a:r>
          </a:p>
          <a:p>
            <a:pPr marL="0" algn="just">
              <a:buNone/>
              <a:defRPr/>
            </a:pPr>
            <a:r>
              <a:rPr lang="tr-TR" sz="6000" b="1" dirty="0">
                <a:solidFill>
                  <a:schemeClr val="tx1"/>
                </a:solidFill>
                <a:latin typeface="Calibri" panose="020F0502020204030204" pitchFamily="34" charset="0"/>
              </a:rPr>
              <a:t>	Misyon: </a:t>
            </a:r>
            <a:r>
              <a:rPr lang="tr-TR" sz="6000" dirty="0">
                <a:solidFill>
                  <a:schemeClr val="tx1"/>
                </a:solidFill>
                <a:latin typeface="Calibri" panose="020F0502020204030204" pitchFamily="34" charset="0"/>
              </a:rPr>
              <a:t>Bir kamu idaresinin ne yaptığını, nasıl yaptığını ve kimin için yaptığını açıkça ifade eden, idarenin varlık sebebini açıklayan temel bir bildirimdir.</a:t>
            </a:r>
          </a:p>
          <a:p>
            <a:pPr marL="0" algn="just">
              <a:buNone/>
              <a:defRPr/>
            </a:pPr>
            <a:r>
              <a:rPr lang="tr-TR" sz="6000" b="1" dirty="0">
                <a:solidFill>
                  <a:schemeClr val="tx1"/>
                </a:solidFill>
                <a:latin typeface="Calibri" panose="020F0502020204030204" pitchFamily="34" charset="0"/>
              </a:rPr>
              <a:t>	Vizyon: </a:t>
            </a:r>
            <a:r>
              <a:rPr lang="tr-TR" sz="6000" dirty="0">
                <a:solidFill>
                  <a:schemeClr val="tx1"/>
                </a:solidFill>
                <a:latin typeface="Calibri" panose="020F0502020204030204" pitchFamily="34" charset="0"/>
              </a:rPr>
              <a:t>Bir kamu idaresinin ulaşmayı arzu ettiği geleceğinin </a:t>
            </a:r>
            <a:r>
              <a:rPr lang="es-ES" sz="6000" dirty="0">
                <a:solidFill>
                  <a:schemeClr val="tx1"/>
                </a:solidFill>
                <a:latin typeface="Calibri" panose="020F0502020204030204" pitchFamily="34" charset="0"/>
              </a:rPr>
              <a:t>iddialı ve gerçekçi bir ifadesidir.</a:t>
            </a:r>
            <a:endParaRPr lang="tr-TR" sz="6000" dirty="0">
              <a:solidFill>
                <a:schemeClr val="tx1"/>
              </a:solidFill>
              <a:latin typeface="Calibri" panose="020F0502020204030204" pitchFamily="34" charset="0"/>
            </a:endParaRPr>
          </a:p>
          <a:p>
            <a:pPr marL="0" algn="just">
              <a:buNone/>
              <a:defRPr/>
            </a:pPr>
            <a:r>
              <a:rPr lang="tr-TR" sz="6000" b="1" dirty="0">
                <a:solidFill>
                  <a:schemeClr val="tx1"/>
                </a:solidFill>
                <a:latin typeface="Calibri" panose="020F0502020204030204" pitchFamily="34" charset="0"/>
              </a:rPr>
              <a:t>	Amaç: </a:t>
            </a:r>
            <a:r>
              <a:rPr lang="tr-TR" sz="6000" dirty="0">
                <a:solidFill>
                  <a:schemeClr val="tx1"/>
                </a:solidFill>
                <a:latin typeface="Calibri" panose="020F0502020204030204" pitchFamily="34" charset="0"/>
              </a:rPr>
              <a:t>Stratejik planda yer alan ve kamu idaresinin ulaşmayı hedeflediği sonuçların kavramsal ifadesidir.</a:t>
            </a:r>
          </a:p>
          <a:p>
            <a:pPr marL="0" algn="just">
              <a:buNone/>
              <a:defRPr/>
            </a:pPr>
            <a:r>
              <a:rPr lang="tr-TR" sz="6000" b="1" dirty="0">
                <a:solidFill>
                  <a:schemeClr val="tx1"/>
                </a:solidFill>
                <a:latin typeface="Calibri" panose="020F0502020204030204" pitchFamily="34" charset="0"/>
              </a:rPr>
              <a:t>	Hedef: </a:t>
            </a:r>
            <a:r>
              <a:rPr lang="tr-TR" sz="6000" dirty="0">
                <a:solidFill>
                  <a:schemeClr val="tx1"/>
                </a:solidFill>
                <a:latin typeface="Calibri" panose="020F0502020204030204" pitchFamily="34" charset="0"/>
              </a:rPr>
              <a:t>Stratejik planda yer alan amaçların gerçekleştirilmesine yönelik spesifik ve ölçülebilir alt amaçlardır.</a:t>
            </a:r>
          </a:p>
          <a:p>
            <a:pPr marL="0" algn="just">
              <a:buNone/>
              <a:defRPr/>
            </a:pPr>
            <a:r>
              <a:rPr lang="tr-TR" sz="6000" b="1" dirty="0">
                <a:solidFill>
                  <a:schemeClr val="tx1"/>
                </a:solidFill>
                <a:latin typeface="Calibri" panose="020F0502020204030204" pitchFamily="34" charset="0"/>
              </a:rPr>
              <a:t>	Performans Hedefi: </a:t>
            </a:r>
            <a:r>
              <a:rPr lang="tr-TR" sz="6000" dirty="0">
                <a:solidFill>
                  <a:schemeClr val="tx1"/>
                </a:solidFill>
                <a:latin typeface="Calibri" panose="020F0502020204030204" pitchFamily="34" charset="0"/>
              </a:rPr>
              <a:t>Kamu idarelerinin stratejik planlarında</a:t>
            </a:r>
            <a:r>
              <a:rPr lang="tr-TR" sz="6000" b="1" dirty="0">
                <a:solidFill>
                  <a:schemeClr val="tx1"/>
                </a:solidFill>
                <a:latin typeface="Calibri" panose="020F0502020204030204" pitchFamily="34" charset="0"/>
              </a:rPr>
              <a:t> </a:t>
            </a:r>
            <a:r>
              <a:rPr lang="tr-TR" sz="6000" dirty="0">
                <a:solidFill>
                  <a:schemeClr val="tx1"/>
                </a:solidFill>
                <a:latin typeface="Calibri" panose="020F0502020204030204" pitchFamily="34" charset="0"/>
              </a:rPr>
              <a:t>yer alan amaç ve hedeflerine ulaşmak için program döneminde gerçekleştirmeyi planladıkları çıktı-sonuç odaklı hedeflerdir.</a:t>
            </a:r>
          </a:p>
          <a:p>
            <a:pPr marL="0" algn="just">
              <a:buNone/>
              <a:defRPr/>
            </a:pPr>
            <a:r>
              <a:rPr lang="tr-TR" sz="6000" b="1" dirty="0">
                <a:solidFill>
                  <a:schemeClr val="tx1"/>
                </a:solidFill>
                <a:latin typeface="Calibri" panose="020F0502020204030204" pitchFamily="34" charset="0"/>
              </a:rPr>
              <a:t>	Performans Göstergesi: </a:t>
            </a:r>
            <a:r>
              <a:rPr lang="tr-TR" sz="6000" dirty="0">
                <a:solidFill>
                  <a:schemeClr val="tx1"/>
                </a:solidFill>
                <a:latin typeface="Calibri" panose="020F0502020204030204" pitchFamily="34" charset="0"/>
              </a:rPr>
              <a:t>Kamu idarelerince performans hedeflerine ulaşılıp ulaşılmadığını ya da ne kadar ulaşıldığını ölçmek, izlemek ve değerlendirmek için kullanılan ve sayısal olarak ifade edilen araçlardır.</a:t>
            </a:r>
          </a:p>
          <a:p>
            <a:pPr marL="0" algn="just">
              <a:buNone/>
              <a:defRPr/>
            </a:pPr>
            <a:r>
              <a:rPr lang="tr-TR" sz="6000" b="1" dirty="0">
                <a:solidFill>
                  <a:schemeClr val="tx1"/>
                </a:solidFill>
                <a:latin typeface="Calibri" panose="020F0502020204030204" pitchFamily="34" charset="0"/>
              </a:rPr>
              <a:t>	Faaliyet: </a:t>
            </a:r>
            <a:r>
              <a:rPr lang="tr-TR" sz="6000" dirty="0">
                <a:solidFill>
                  <a:schemeClr val="tx1"/>
                </a:solidFill>
                <a:latin typeface="Calibri" panose="020F0502020204030204" pitchFamily="34" charset="0"/>
              </a:rPr>
              <a:t>Belirli bir amaca ve hedefe yönelen, başlı başına bir bütünlük oluşturan, yönetilebilir ve </a:t>
            </a:r>
            <a:r>
              <a:rPr lang="tr-TR" sz="6000" dirty="0" err="1">
                <a:solidFill>
                  <a:schemeClr val="tx1"/>
                </a:solidFill>
                <a:latin typeface="Calibri" panose="020F0502020204030204" pitchFamily="34" charset="0"/>
              </a:rPr>
              <a:t>maliyetlendirilebilir</a:t>
            </a:r>
            <a:r>
              <a:rPr lang="tr-TR" sz="6000" dirty="0">
                <a:solidFill>
                  <a:schemeClr val="tx1"/>
                </a:solidFill>
                <a:latin typeface="Calibri" panose="020F0502020204030204" pitchFamily="34" charset="0"/>
              </a:rPr>
              <a:t> üretim veya hizmetlerdir.</a:t>
            </a:r>
          </a:p>
          <a:p>
            <a:pPr marL="0" algn="just">
              <a:buNone/>
              <a:defRPr/>
            </a:pPr>
            <a:endParaRPr lang="tr-TR" sz="4300" dirty="0">
              <a:solidFill>
                <a:schemeClr val="tx1"/>
              </a:solidFill>
            </a:endParaRPr>
          </a:p>
        </p:txBody>
      </p:sp>
      <p:graphicFrame>
        <p:nvGraphicFramePr>
          <p:cNvPr id="4" name="Diyagram 3"/>
          <p:cNvGraphicFramePr/>
          <p:nvPr>
            <p:extLst>
              <p:ext uri="{D42A27DB-BD31-4B8C-83A1-F6EECF244321}">
                <p14:modId xmlns:p14="http://schemas.microsoft.com/office/powerpoint/2010/main" val="2086958035"/>
              </p:ext>
            </p:extLst>
          </p:nvPr>
        </p:nvGraphicFramePr>
        <p:xfrm>
          <a:off x="467544" y="260648"/>
          <a:ext cx="8215370" cy="695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par>
                                <p:cTn id="41" presetID="31" presetClass="entr" presetSubtype="0"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6" end="6"/>
                                            </p:txEl>
                                          </p:spTgt>
                                        </p:tgtEl>
                                      </p:cBhvr>
                                    </p:animEffect>
                                  </p:childTnLst>
                                </p:cTn>
                              </p:par>
                              <p:par>
                                <p:cTn id="47" presetID="31" presetClass="entr" presetSubtype="0" fill="hold" nodeType="with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2" dur="1000"/>
                                        <p:tgtEl>
                                          <p:spTgt spid="3">
                                            <p:txEl>
                                              <p:pRg st="7" end="7"/>
                                            </p:txEl>
                                          </p:spTgt>
                                        </p:tgtEl>
                                      </p:cBhvr>
                                    </p:animEffect>
                                  </p:childTnLst>
                                </p:cTn>
                              </p:par>
                              <p:par>
                                <p:cTn id="53" presetID="31" presetClass="entr" presetSubtype="0" fill="hold" nodeType="with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p:cTn id="55"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335651365"/>
              </p:ext>
            </p:extLst>
          </p:nvPr>
        </p:nvGraphicFramePr>
        <p:xfrm>
          <a:off x="500063" y="836712"/>
          <a:ext cx="8215312"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chemeClr val="accent3"/>
                </a:solidFill>
                <a:effectLst/>
                <a:latin typeface="Albertus Extra Bold" panose="020E0802040304020204" pitchFamily="34" charset="0"/>
              </a:rPr>
              <a:t>Bütçe Teklif Hazırlık Çalışmaları</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63" y="836712"/>
            <a:ext cx="8215312" cy="5832648"/>
          </a:xfrm>
        </p:spPr>
        <p:style>
          <a:lnRef idx="1">
            <a:schemeClr val="accent1"/>
          </a:lnRef>
          <a:fillRef idx="2">
            <a:schemeClr val="accent1"/>
          </a:fillRef>
          <a:effectRef idx="1">
            <a:schemeClr val="accent1"/>
          </a:effectRef>
          <a:fontRef idx="minor">
            <a:schemeClr val="dk1"/>
          </a:fontRef>
        </p:style>
        <p:txBody>
          <a:bodyPr rtlCol="0">
            <a:normAutofit fontScale="55000" lnSpcReduction="20000"/>
          </a:bodyPr>
          <a:lstStyle/>
          <a:p>
            <a:pPr marL="0" algn="just">
              <a:buNone/>
              <a:defRPr/>
            </a:pPr>
            <a:r>
              <a:rPr lang="tr-TR" sz="2900" dirty="0">
                <a:solidFill>
                  <a:srgbClr val="7030A0"/>
                </a:solidFill>
                <a:latin typeface="Calibri" panose="020F0502020204030204" pitchFamily="34" charset="0"/>
                <a:ea typeface="Tahoma" panose="020B0604030504040204" pitchFamily="34" charset="0"/>
                <a:cs typeface="Calibri" panose="020F0502020204030204" pitchFamily="34" charset="0"/>
              </a:rPr>
              <a:t>	</a:t>
            </a:r>
            <a:r>
              <a:rPr lang="tr-TR" sz="2900" dirty="0">
                <a:solidFill>
                  <a:schemeClr val="bg2">
                    <a:lumMod val="75000"/>
                  </a:schemeClr>
                </a:solidFill>
                <a:latin typeface="Calibri" panose="020F0502020204030204" pitchFamily="34" charset="0"/>
                <a:ea typeface="Tahoma" panose="020B0604030504040204" pitchFamily="34" charset="0"/>
                <a:cs typeface="Calibri" panose="020F0502020204030204" pitchFamily="34" charset="0"/>
              </a:rPr>
              <a:t>5018 sayılı Kamu Mali Yönetimi ve Kontrol Kanununun 21. Maddesinde;</a:t>
            </a:r>
          </a:p>
          <a:p>
            <a:pPr algn="just"/>
            <a:r>
              <a:rPr lang="tr-TR" sz="2900" dirty="0">
                <a:solidFill>
                  <a:srgbClr val="0070C0"/>
                </a:solidFill>
                <a:latin typeface="Calibri" panose="020F0502020204030204" pitchFamily="34" charset="0"/>
                <a:cs typeface="Calibri" panose="020F0502020204030204" pitchFamily="34" charset="0"/>
              </a:rPr>
              <a:t>Merkezî yönetim kapsamındaki kamu idarelerinin bütçeleri arasındaki ödenek aktarmaları kanunla yapılır. Ancak, harcamalarda tasarrufu sağlamak, dengeli ve etkili bir bütçe politikasını gerçekleştirmek üzere genel bütçe ödeneklerinin yüzde onunu geçmemek kaydıyla, merkezî yönetim kapsamındaki kamu idarelerinin bütçeleri arasındaki ödenek aktarmalarına ilişkin yetki ve işlemler ile usul ve esaslar merkezî yönetim bütçe kanununda belirlenir.</a:t>
            </a:r>
          </a:p>
          <a:p>
            <a:pPr algn="just"/>
            <a:r>
              <a:rPr lang="tr-TR" sz="2900" dirty="0">
                <a:solidFill>
                  <a:srgbClr val="0070C0"/>
                </a:solidFill>
                <a:latin typeface="Calibri" panose="020F0502020204030204" pitchFamily="34" charset="0"/>
                <a:cs typeface="Calibri" panose="020F0502020204030204" pitchFamily="34" charset="0"/>
              </a:rPr>
              <a:t>Merkezî yönetim kapsamındaki kamu idareleri, aktarma yapılacak tertipteki ödeneğin yüzde yirmisine kadar kendi bütçeleri içinde ödenek aktarması yapabilirler. Ancak, ihtiyaç halinde yüzde yirmiyi aşan ödenek aktarma işlemlerini kurum bütçesinin başlangıç ödenekleri toplamının yüzde yirmisini geçmemek üzere yapmaya Strateji ve Bütçe Başkanlığı, yılı yatırım programına ek yatırım cetvellerinde yer alan projelerde değişiklik yapılması halinde değişikliğin gerektirdiği tertipler arası ödenek aktarması işlemlerinin tamamını yapmaya ise ilgili idareler yetkilidir.</a:t>
            </a:r>
          </a:p>
          <a:p>
            <a:pPr algn="just"/>
            <a:r>
              <a:rPr lang="tr-TR" sz="2900" dirty="0">
                <a:solidFill>
                  <a:srgbClr val="0070C0"/>
                </a:solidFill>
                <a:latin typeface="Calibri" panose="020F0502020204030204" pitchFamily="34" charset="0"/>
                <a:cs typeface="Calibri" panose="020F0502020204030204" pitchFamily="34" charset="0"/>
              </a:rPr>
              <a:t>Kamu idarelerinin bütçeleri içinde; personel giderleri tertiplerinden, aktarma yapılmış tertiplerden ve yedek ödenekten aktarma yapılmış tertiplerden diğer tertiplere ödenek aktarılamaz. Ancak, yılı yatırım programına ek yatırım cetvellerinde yer alan projelerde değişiklik yapılması halinde, aktarma yapılan tertiplerden diğer tertiplere ödenek aktarılabilir.</a:t>
            </a:r>
          </a:p>
          <a:p>
            <a:pPr marL="0" algn="just">
              <a:buNone/>
              <a:defRPr/>
            </a:pPr>
            <a:r>
              <a:rPr lang="tr-TR" sz="2900" dirty="0">
                <a:solidFill>
                  <a:srgbClr val="0070C0"/>
                </a:solidFill>
                <a:latin typeface="Calibri" panose="020F0502020204030204" pitchFamily="34" charset="0"/>
                <a:ea typeface="Tahoma" panose="020B0604030504040204" pitchFamily="34" charset="0"/>
                <a:cs typeface="Calibri" panose="020F0502020204030204" pitchFamily="34" charset="0"/>
              </a:rPr>
              <a:t>	denilmektedir. Buna göre;</a:t>
            </a:r>
          </a:p>
          <a:p>
            <a:pPr marL="0" algn="just">
              <a:buNone/>
              <a:defRPr/>
            </a:pPr>
            <a:r>
              <a:rPr lang="tr-TR" sz="2900" dirty="0">
                <a:solidFill>
                  <a:srgbClr val="0070C0"/>
                </a:solidFill>
                <a:latin typeface="Calibri" panose="020F0502020204030204" pitchFamily="34" charset="0"/>
                <a:ea typeface="Tahoma" panose="020B0604030504040204" pitchFamily="34" charset="0"/>
                <a:cs typeface="Calibri" panose="020F0502020204030204" pitchFamily="34" charset="0"/>
              </a:rPr>
              <a:t>	İdare Düzeyde aktarma yapılacak bütçe tertibinin yüzde 20’sine kadar olan kısım idare tarafından yapılabilmektedir.</a:t>
            </a:r>
          </a:p>
          <a:p>
            <a:pPr marL="0" algn="just">
              <a:buNone/>
              <a:defRPr/>
            </a:pPr>
            <a:r>
              <a:rPr lang="tr-TR" sz="2900" dirty="0">
                <a:solidFill>
                  <a:srgbClr val="0070C0"/>
                </a:solidFill>
                <a:latin typeface="Calibri" panose="020F0502020204030204" pitchFamily="34" charset="0"/>
                <a:ea typeface="Tahoma" panose="020B0604030504040204" pitchFamily="34" charset="0"/>
                <a:cs typeface="Calibri" panose="020F0502020204030204" pitchFamily="34" charset="0"/>
              </a:rPr>
              <a:t>	Program sınıflandırmanın üçüncü düzeyinde tertiplenen ödenekler arasında (SKS </a:t>
            </a:r>
            <a:r>
              <a:rPr lang="tr-TR" sz="2900" dirty="0" err="1">
                <a:solidFill>
                  <a:srgbClr val="0070C0"/>
                </a:solidFill>
                <a:latin typeface="Calibri" panose="020F0502020204030204" pitchFamily="34" charset="0"/>
                <a:ea typeface="Tahoma" panose="020B0604030504040204" pitchFamily="34" charset="0"/>
                <a:cs typeface="Calibri" panose="020F0502020204030204" pitchFamily="34" charset="0"/>
              </a:rPr>
              <a:t>Dai.Bşk.lığı</a:t>
            </a:r>
            <a:r>
              <a:rPr lang="tr-TR" sz="2900" dirty="0">
                <a:solidFill>
                  <a:srgbClr val="0070C0"/>
                </a:solidFill>
                <a:latin typeface="Calibri" panose="020F0502020204030204" pitchFamily="34" charset="0"/>
                <a:ea typeface="Tahoma" panose="020B0604030504040204" pitchFamily="34" charset="0"/>
                <a:cs typeface="Calibri" panose="020F0502020204030204" pitchFamily="34" charset="0"/>
              </a:rPr>
              <a:t> altında öz gelir karşılığı tefrik edilen ödenekler hariç) aktarma yapılamaz.</a:t>
            </a:r>
          </a:p>
          <a:p>
            <a:pPr marL="0" algn="just">
              <a:buNone/>
              <a:defRPr/>
            </a:pPr>
            <a:r>
              <a:rPr lang="tr-TR" sz="2900" dirty="0">
                <a:solidFill>
                  <a:srgbClr val="0070C0"/>
                </a:solidFill>
                <a:latin typeface="Calibri" panose="020F0502020204030204" pitchFamily="34" charset="0"/>
                <a:ea typeface="Tahoma" panose="020B0604030504040204" pitchFamily="34" charset="0"/>
                <a:cs typeface="Calibri" panose="020F0502020204030204" pitchFamily="34" charset="0"/>
              </a:rPr>
              <a:t>	Öz gelir karşılığı tefrik edilen ödeneklerin (II.öğretim, Tezsiz </a:t>
            </a:r>
            <a:r>
              <a:rPr lang="tr-TR" sz="2900" dirty="0" err="1">
                <a:solidFill>
                  <a:srgbClr val="0070C0"/>
                </a:solidFill>
                <a:latin typeface="Calibri" panose="020F0502020204030204" pitchFamily="34" charset="0"/>
                <a:ea typeface="Tahoma" panose="020B0604030504040204" pitchFamily="34" charset="0"/>
                <a:cs typeface="Calibri" panose="020F0502020204030204" pitchFamily="34" charset="0"/>
              </a:rPr>
              <a:t>Yük.Lisans</a:t>
            </a:r>
            <a:r>
              <a:rPr lang="tr-TR" sz="2900" dirty="0">
                <a:solidFill>
                  <a:srgbClr val="0070C0"/>
                </a:solidFill>
                <a:latin typeface="Calibri" panose="020F0502020204030204" pitchFamily="34" charset="0"/>
                <a:ea typeface="Tahoma" panose="020B0604030504040204" pitchFamily="34" charset="0"/>
                <a:cs typeface="Calibri" panose="020F0502020204030204" pitchFamily="34" charset="0"/>
              </a:rPr>
              <a:t>, Uzaktan </a:t>
            </a:r>
            <a:r>
              <a:rPr lang="tr-TR" sz="2900" dirty="0" err="1">
                <a:solidFill>
                  <a:srgbClr val="0070C0"/>
                </a:solidFill>
                <a:latin typeface="Calibri" panose="020F0502020204030204" pitchFamily="34" charset="0"/>
                <a:ea typeface="Tahoma" panose="020B0604030504040204" pitchFamily="34" charset="0"/>
                <a:cs typeface="Calibri" panose="020F0502020204030204" pitchFamily="34" charset="0"/>
              </a:rPr>
              <a:t>Eğt</a:t>
            </a:r>
            <a:r>
              <a:rPr lang="tr-TR" sz="2900" dirty="0">
                <a:solidFill>
                  <a:srgbClr val="0070C0"/>
                </a:solidFill>
                <a:latin typeface="Calibri" panose="020F0502020204030204" pitchFamily="34" charset="0"/>
                <a:ea typeface="Tahoma" panose="020B0604030504040204" pitchFamily="34" charset="0"/>
                <a:cs typeface="Calibri" panose="020F0502020204030204" pitchFamily="34" charset="0"/>
              </a:rPr>
              <a:t>. vs) harcamaları, tahsil edilen geliri geçemez.</a:t>
            </a:r>
          </a:p>
          <a:p>
            <a:pPr marL="0" algn="just">
              <a:buNone/>
              <a:defRPr/>
            </a:pPr>
            <a:r>
              <a:rPr lang="tr-TR" sz="2900" dirty="0">
                <a:solidFill>
                  <a:srgbClr val="0070C0"/>
                </a:solidFill>
                <a:latin typeface="Calibri" panose="020F0502020204030204" pitchFamily="34" charset="0"/>
                <a:ea typeface="Tahoma" panose="020B0604030504040204" pitchFamily="34" charset="0"/>
                <a:cs typeface="Calibri" panose="020F0502020204030204" pitchFamily="34" charset="0"/>
              </a:rPr>
              <a:t>	Ödenek üstü harcamalarda 5018 sayılı Kanunun 70. Maddesine göre Harcama Yetkililerine maaşının iki katı tutarına kadar para cezası verilmektedir.</a:t>
            </a:r>
          </a:p>
          <a:p>
            <a:pPr eaLnBrk="1" fontAlgn="auto" hangingPunct="1">
              <a:spcAft>
                <a:spcPts val="0"/>
              </a:spcAft>
              <a:buNone/>
              <a:defRPr/>
            </a:pPr>
            <a:endParaRPr lang="tr-TR" sz="2500" dirty="0">
              <a:solidFill>
                <a:srgbClr val="C00000"/>
              </a:solidFill>
            </a:endParaRPr>
          </a:p>
        </p:txBody>
      </p:sp>
      <p:sp>
        <p:nvSpPr>
          <p:cNvPr id="2" name="1 Başlık"/>
          <p:cNvSpPr>
            <a:spLocks noGrp="1"/>
          </p:cNvSpPr>
          <p:nvPr>
            <p:ph type="title"/>
          </p:nvPr>
        </p:nvSpPr>
        <p:spPr>
          <a:xfrm>
            <a:off x="500034" y="285728"/>
            <a:ext cx="8215370" cy="550984"/>
          </a:xfrm>
          <a:blipFill>
            <a:blip r:embed="rId2"/>
            <a:tile tx="0" ty="0" sx="100000" sy="100000" flip="none" algn="tl"/>
          </a:blipFill>
          <a:scene3d>
            <a:camera prst="orthographicFront"/>
            <a:lightRig rig="threePt" dir="t"/>
          </a:scene3d>
          <a:sp3d>
            <a:bevelT w="114300" prst="artDeco"/>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eaLnBrk="1" fontAlgn="auto" hangingPunct="1">
              <a:spcAft>
                <a:spcPts val="0"/>
              </a:spcAft>
              <a:defRPr/>
            </a:pPr>
            <a:r>
              <a:rPr lang="tr-TR" sz="40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Ödenek İşlemleri</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55000"/>
                <a:satMod val="300000"/>
              </a:schemeClr>
            </a:gs>
            <a:gs pos="44000">
              <a:schemeClr val="bg2">
                <a:tint val="65000"/>
                <a:satMod val="300000"/>
              </a:schemeClr>
            </a:gs>
            <a:gs pos="100000">
              <a:schemeClr val="bg2">
                <a:shade val="65000"/>
                <a:satMod val="300000"/>
              </a:schemeClr>
            </a:gs>
          </a:gsLst>
          <a:path path="circle">
            <a:fillToRect l="65000" b="98000"/>
          </a:path>
        </a:grad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63" y="836712"/>
            <a:ext cx="8215312" cy="5735560"/>
          </a:xfrm>
        </p:spPr>
        <p:style>
          <a:lnRef idx="1">
            <a:schemeClr val="accent6"/>
          </a:lnRef>
          <a:fillRef idx="2">
            <a:schemeClr val="accent6"/>
          </a:fillRef>
          <a:effectRef idx="1">
            <a:schemeClr val="accent6"/>
          </a:effectRef>
          <a:fontRef idx="minor">
            <a:schemeClr val="dk1"/>
          </a:fontRef>
        </p:style>
        <p:txBody>
          <a:bodyPr rtlCol="0">
            <a:normAutofit fontScale="55000" lnSpcReduction="20000"/>
          </a:bodyPr>
          <a:lstStyle/>
          <a:p>
            <a:pPr>
              <a:buFont typeface="Wingdings" pitchFamily="2" charset="2"/>
              <a:buChar char="Ø"/>
              <a:defRPr/>
            </a:pPr>
            <a:endParaRPr lang="tr-TR" sz="3500" b="1" dirty="0">
              <a:solidFill>
                <a:srgbClr val="FF0000"/>
              </a:solidFill>
            </a:endParaRPr>
          </a:p>
          <a:p>
            <a:pPr algn="just">
              <a:buFont typeface="Wingdings" pitchFamily="2" charset="2"/>
              <a:buChar char="Ø"/>
              <a:defRPr/>
            </a:pPr>
            <a:r>
              <a:rPr lang="tr-TR" sz="4000" dirty="0">
                <a:solidFill>
                  <a:schemeClr val="accent6"/>
                </a:solidFill>
                <a:latin typeface="Tahoma" panose="020B0604030504040204" pitchFamily="34" charset="0"/>
                <a:ea typeface="Tahoma" panose="020B0604030504040204" pitchFamily="34" charset="0"/>
                <a:cs typeface="Tahoma" panose="020B0604030504040204" pitchFamily="34" charset="0"/>
              </a:rPr>
              <a:t>Ocak/Şubat;</a:t>
            </a:r>
            <a:r>
              <a:rPr lang="tr-TR" sz="4000" dirty="0">
                <a:solidFill>
                  <a:srgbClr val="7030A0"/>
                </a:solidFill>
                <a:latin typeface="Tahoma" panose="020B0604030504040204" pitchFamily="34" charset="0"/>
                <a:ea typeface="Tahoma" panose="020B0604030504040204" pitchFamily="34" charset="0"/>
                <a:cs typeface="Tahoma" panose="020B0604030504040204" pitchFamily="34" charset="0"/>
              </a:rPr>
              <a:t> Bütçe Uygulama Genelge/Tebliği, Kanunlaşan Bütçe Kanununa göre İdare Performans Programının Revize Edilmesi</a:t>
            </a:r>
          </a:p>
          <a:p>
            <a:pPr algn="just">
              <a:buFont typeface="Wingdings" pitchFamily="2" charset="2"/>
              <a:buChar char="Ø"/>
              <a:defRPr/>
            </a:pPr>
            <a:r>
              <a:rPr lang="tr-TR" sz="4000" dirty="0">
                <a:solidFill>
                  <a:schemeClr val="accent6"/>
                </a:solidFill>
                <a:latin typeface="Tahoma" panose="020B0604030504040204" pitchFamily="34" charset="0"/>
                <a:ea typeface="Tahoma" panose="020B0604030504040204" pitchFamily="34" charset="0"/>
                <a:cs typeface="Tahoma" panose="020B0604030504040204" pitchFamily="34" charset="0"/>
              </a:rPr>
              <a:t>Ocak/Şubat;</a:t>
            </a:r>
            <a:r>
              <a:rPr lang="tr-TR" sz="4000" dirty="0">
                <a:solidFill>
                  <a:srgbClr val="7030A0"/>
                </a:solidFill>
                <a:latin typeface="Tahoma" panose="020B0604030504040204" pitchFamily="34" charset="0"/>
                <a:ea typeface="Tahoma" panose="020B0604030504040204" pitchFamily="34" charset="0"/>
                <a:cs typeface="Tahoma" panose="020B0604030504040204" pitchFamily="34" charset="0"/>
              </a:rPr>
              <a:t> Kurumsal Bütçenin Birim Detaya Dağılımı, Ayrıntılı Finansman Programı ve Ayrıntılı AFP göre Serbest Ödeneklerin Muhasebe sistemine gönderilmesi</a:t>
            </a:r>
          </a:p>
          <a:p>
            <a:pPr algn="just">
              <a:buFont typeface="Wingdings" pitchFamily="2" charset="2"/>
              <a:buChar char="Ø"/>
              <a:defRPr/>
            </a:pPr>
            <a:r>
              <a:rPr lang="tr-TR" sz="4000" dirty="0">
                <a:solidFill>
                  <a:schemeClr val="accent6"/>
                </a:solidFill>
                <a:latin typeface="Tahoma" panose="020B0604030504040204" pitchFamily="34" charset="0"/>
                <a:ea typeface="Tahoma" panose="020B0604030504040204" pitchFamily="34" charset="0"/>
                <a:cs typeface="Tahoma" panose="020B0604030504040204" pitchFamily="34" charset="0"/>
              </a:rPr>
              <a:t>Şubat;</a:t>
            </a:r>
            <a:r>
              <a:rPr lang="tr-TR" sz="4000" dirty="0">
                <a:solidFill>
                  <a:srgbClr val="7030A0"/>
                </a:solidFill>
                <a:latin typeface="Tahoma" panose="020B0604030504040204" pitchFamily="34" charset="0"/>
                <a:ea typeface="Tahoma" panose="020B0604030504040204" pitchFamily="34" charset="0"/>
                <a:cs typeface="Tahoma" panose="020B0604030504040204" pitchFamily="34" charset="0"/>
              </a:rPr>
              <a:t> İdare Faaliyet Raporu</a:t>
            </a:r>
          </a:p>
          <a:p>
            <a:pPr algn="just">
              <a:buFont typeface="Wingdings" pitchFamily="2" charset="2"/>
              <a:buChar char="Ø"/>
              <a:defRPr/>
            </a:pPr>
            <a:r>
              <a:rPr lang="tr-TR" sz="4000" dirty="0">
                <a:solidFill>
                  <a:schemeClr val="accent6"/>
                </a:solidFill>
                <a:latin typeface="Tahoma" panose="020B0604030504040204" pitchFamily="34" charset="0"/>
                <a:ea typeface="Tahoma" panose="020B0604030504040204" pitchFamily="34" charset="0"/>
                <a:cs typeface="Tahoma" panose="020B0604030504040204" pitchFamily="34" charset="0"/>
              </a:rPr>
              <a:t>Mart;</a:t>
            </a:r>
            <a:r>
              <a:rPr lang="tr-TR" sz="4000" dirty="0">
                <a:solidFill>
                  <a:srgbClr val="7030A0"/>
                </a:solidFill>
                <a:latin typeface="Tahoma" panose="020B0604030504040204" pitchFamily="34" charset="0"/>
                <a:ea typeface="Tahoma" panose="020B0604030504040204" pitchFamily="34" charset="0"/>
                <a:cs typeface="Tahoma" panose="020B0604030504040204" pitchFamily="34" charset="0"/>
              </a:rPr>
              <a:t> Yatırım Programı İzleme ve Değerlendirme Raporu</a:t>
            </a:r>
          </a:p>
          <a:p>
            <a:pPr algn="just">
              <a:buFont typeface="Wingdings" pitchFamily="2" charset="2"/>
              <a:buChar char="Ø"/>
              <a:defRPr/>
            </a:pPr>
            <a:r>
              <a:rPr lang="tr-TR" sz="4000" dirty="0">
                <a:solidFill>
                  <a:schemeClr val="accent6"/>
                </a:solidFill>
                <a:latin typeface="Tahoma" panose="020B0604030504040204" pitchFamily="34" charset="0"/>
                <a:ea typeface="Tahoma" panose="020B0604030504040204" pitchFamily="34" charset="0"/>
                <a:cs typeface="Tahoma" panose="020B0604030504040204" pitchFamily="34" charset="0"/>
              </a:rPr>
              <a:t>Haziran;</a:t>
            </a:r>
            <a:r>
              <a:rPr lang="tr-TR" sz="4000" dirty="0">
                <a:solidFill>
                  <a:srgbClr val="7030A0"/>
                </a:solidFill>
                <a:latin typeface="Tahoma" panose="020B0604030504040204" pitchFamily="34" charset="0"/>
                <a:ea typeface="Tahoma" panose="020B0604030504040204" pitchFamily="34" charset="0"/>
                <a:cs typeface="Tahoma" panose="020B0604030504040204" pitchFamily="34" charset="0"/>
              </a:rPr>
              <a:t> Bütçe Hazırlama Rehberine Göre Bütçe Teklif Çalışmaları</a:t>
            </a:r>
          </a:p>
          <a:p>
            <a:pPr algn="just">
              <a:buFont typeface="Wingdings" pitchFamily="2" charset="2"/>
              <a:buChar char="Ø"/>
              <a:defRPr/>
            </a:pPr>
            <a:r>
              <a:rPr lang="tr-TR" sz="4000" dirty="0">
                <a:solidFill>
                  <a:schemeClr val="accent6"/>
                </a:solidFill>
                <a:latin typeface="Tahoma" panose="020B0604030504040204" pitchFamily="34" charset="0"/>
                <a:ea typeface="Tahoma" panose="020B0604030504040204" pitchFamily="34" charset="0"/>
                <a:cs typeface="Tahoma" panose="020B0604030504040204" pitchFamily="34" charset="0"/>
              </a:rPr>
              <a:t>Temmuz;</a:t>
            </a:r>
            <a:r>
              <a:rPr lang="tr-TR" sz="4000" dirty="0">
                <a:solidFill>
                  <a:srgbClr val="7030A0"/>
                </a:solidFill>
                <a:latin typeface="Tahoma" panose="020B0604030504040204" pitchFamily="34" charset="0"/>
                <a:ea typeface="Tahoma" panose="020B0604030504040204" pitchFamily="34" charset="0"/>
                <a:cs typeface="Tahoma" panose="020B0604030504040204" pitchFamily="34" charset="0"/>
              </a:rPr>
              <a:t> Bütçe Teklifinin Cumhurbaşkanlığı Strateji ve Bütçe Başkanlığında Görüşülmesi</a:t>
            </a:r>
          </a:p>
          <a:p>
            <a:pPr algn="just">
              <a:buFont typeface="Wingdings" pitchFamily="2" charset="2"/>
              <a:buChar char="Ø"/>
              <a:defRPr/>
            </a:pPr>
            <a:r>
              <a:rPr lang="tr-TR" sz="4000" dirty="0">
                <a:solidFill>
                  <a:schemeClr val="accent6"/>
                </a:solidFill>
                <a:latin typeface="Tahoma" panose="020B0604030504040204" pitchFamily="34" charset="0"/>
                <a:ea typeface="Tahoma" panose="020B0604030504040204" pitchFamily="34" charset="0"/>
                <a:cs typeface="Tahoma" panose="020B0604030504040204" pitchFamily="34" charset="0"/>
              </a:rPr>
              <a:t>Eylül;</a:t>
            </a:r>
            <a:r>
              <a:rPr lang="tr-TR" sz="4000" dirty="0">
                <a:solidFill>
                  <a:srgbClr val="7030A0"/>
                </a:solidFill>
                <a:latin typeface="Tahoma" panose="020B0604030504040204" pitchFamily="34" charset="0"/>
                <a:ea typeface="Tahoma" panose="020B0604030504040204" pitchFamily="34" charset="0"/>
                <a:cs typeface="Tahoma" panose="020B0604030504040204" pitchFamily="34" charset="0"/>
              </a:rPr>
              <a:t> Orta Vadeli Mali Program ve Mali Plan</a:t>
            </a:r>
          </a:p>
          <a:p>
            <a:pPr algn="just">
              <a:buFont typeface="Wingdings" pitchFamily="2" charset="2"/>
              <a:buChar char="Ø"/>
              <a:defRPr/>
            </a:pPr>
            <a:r>
              <a:rPr lang="tr-TR" sz="4000" dirty="0">
                <a:solidFill>
                  <a:schemeClr val="accent6"/>
                </a:solidFill>
                <a:latin typeface="Tahoma" panose="020B0604030504040204" pitchFamily="34" charset="0"/>
                <a:ea typeface="Tahoma" panose="020B0604030504040204" pitchFamily="34" charset="0"/>
                <a:cs typeface="Tahoma" panose="020B0604030504040204" pitchFamily="34" charset="0"/>
              </a:rPr>
              <a:t>Ekim;</a:t>
            </a:r>
            <a:r>
              <a:rPr lang="tr-TR" sz="4000" dirty="0">
                <a:solidFill>
                  <a:srgbClr val="7030A0"/>
                </a:solidFill>
                <a:latin typeface="Tahoma" panose="020B0604030504040204" pitchFamily="34" charset="0"/>
                <a:ea typeface="Tahoma" panose="020B0604030504040204" pitchFamily="34" charset="0"/>
                <a:cs typeface="Tahoma" panose="020B0604030504040204" pitchFamily="34" charset="0"/>
              </a:rPr>
              <a:t> Bütçe Tasarıların Strateji ve Bütçe Başkanlığında Hazırlanarak Teslimi</a:t>
            </a:r>
          </a:p>
          <a:p>
            <a:pPr algn="just">
              <a:buFont typeface="Wingdings" pitchFamily="2" charset="2"/>
              <a:buChar char="Ø"/>
              <a:defRPr/>
            </a:pPr>
            <a:r>
              <a:rPr lang="tr-TR" sz="4000" dirty="0">
                <a:solidFill>
                  <a:schemeClr val="accent6"/>
                </a:solidFill>
                <a:latin typeface="Tahoma" panose="020B0604030504040204" pitchFamily="34" charset="0"/>
                <a:ea typeface="Tahoma" panose="020B0604030504040204" pitchFamily="34" charset="0"/>
                <a:cs typeface="Tahoma" panose="020B0604030504040204" pitchFamily="34" charset="0"/>
              </a:rPr>
              <a:t>Kasım/Aralık;</a:t>
            </a:r>
            <a:r>
              <a:rPr lang="tr-TR" sz="4000" dirty="0">
                <a:solidFill>
                  <a:srgbClr val="7030A0"/>
                </a:solidFill>
                <a:latin typeface="Tahoma" panose="020B0604030504040204" pitchFamily="34" charset="0"/>
                <a:ea typeface="Tahoma" panose="020B0604030504040204" pitchFamily="34" charset="0"/>
                <a:cs typeface="Tahoma" panose="020B0604030504040204" pitchFamily="34" charset="0"/>
              </a:rPr>
              <a:t> Bütçe Tasarılarının TBMM Plan Bütçe Komisyonunda Görüşülmesi ve TBMM Genel Kurulunda Kanunlaşması</a:t>
            </a:r>
          </a:p>
          <a:p>
            <a:pPr eaLnBrk="1" fontAlgn="auto" hangingPunct="1">
              <a:spcAft>
                <a:spcPts val="0"/>
              </a:spcAft>
              <a:buNone/>
              <a:defRPr/>
            </a:pPr>
            <a:endParaRPr lang="tr-TR" sz="2500" dirty="0">
              <a:solidFill>
                <a:srgbClr val="C00000"/>
              </a:solidFill>
            </a:endParaRPr>
          </a:p>
        </p:txBody>
      </p:sp>
      <p:graphicFrame>
        <p:nvGraphicFramePr>
          <p:cNvPr id="4" name="Diyagram 3"/>
          <p:cNvGraphicFramePr/>
          <p:nvPr>
            <p:extLst>
              <p:ext uri="{D42A27DB-BD31-4B8C-83A1-F6EECF244321}">
                <p14:modId xmlns:p14="http://schemas.microsoft.com/office/powerpoint/2010/main" val="3696431825"/>
              </p:ext>
            </p:extLst>
          </p:nvPr>
        </p:nvGraphicFramePr>
        <p:xfrm>
          <a:off x="500034" y="285728"/>
          <a:ext cx="8215370" cy="5509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63" y="836712"/>
            <a:ext cx="8215312" cy="5735560"/>
          </a:xfrm>
        </p:spPr>
        <p:style>
          <a:lnRef idx="1">
            <a:schemeClr val="accent6"/>
          </a:lnRef>
          <a:fillRef idx="2">
            <a:schemeClr val="accent6"/>
          </a:fillRef>
          <a:effectRef idx="1">
            <a:schemeClr val="accent6"/>
          </a:effectRef>
          <a:fontRef idx="minor">
            <a:schemeClr val="dk1"/>
          </a:fontRef>
        </p:style>
        <p:txBody>
          <a:bodyPr rtlCol="0">
            <a:normAutofit/>
          </a:bodyPr>
          <a:lstStyle/>
          <a:p>
            <a:pPr>
              <a:buFont typeface="Wingdings" pitchFamily="2" charset="2"/>
              <a:buChar char="Ø"/>
              <a:defRPr/>
            </a:pPr>
            <a:endParaRPr lang="tr-TR" sz="3500" b="1" dirty="0">
              <a:solidFill>
                <a:srgbClr val="FF0000"/>
              </a:solidFill>
            </a:endParaRPr>
          </a:p>
          <a:p>
            <a:pPr marL="0" eaLnBrk="1" fontAlgn="auto" hangingPunct="1">
              <a:spcAft>
                <a:spcPts val="0"/>
              </a:spcAft>
              <a:buNone/>
              <a:defRPr/>
            </a:pPr>
            <a:r>
              <a:rPr lang="tr-TR" sz="2500" dirty="0">
                <a:solidFill>
                  <a:srgbClr val="C00000"/>
                </a:solidFill>
              </a:rPr>
              <a:t>-Bütçe Kanun Teklifi, Cumhurbaşkanı tarafından mali yılbaşından en az yetmiş beş gün önce TBMM’ye sunulmaktadır.</a:t>
            </a:r>
          </a:p>
          <a:p>
            <a:pPr marL="0" eaLnBrk="1" fontAlgn="auto" hangingPunct="1">
              <a:spcAft>
                <a:spcPts val="0"/>
              </a:spcAft>
              <a:buNone/>
              <a:defRPr/>
            </a:pPr>
            <a:endParaRPr lang="tr-TR" sz="2500" dirty="0">
              <a:solidFill>
                <a:srgbClr val="C00000"/>
              </a:solidFill>
            </a:endParaRPr>
          </a:p>
          <a:p>
            <a:pPr marL="0" eaLnBrk="1" fontAlgn="auto" hangingPunct="1">
              <a:spcAft>
                <a:spcPts val="0"/>
              </a:spcAft>
              <a:buNone/>
              <a:defRPr/>
            </a:pPr>
            <a:r>
              <a:rPr lang="tr-TR" sz="2500">
                <a:solidFill>
                  <a:srgbClr val="C00000"/>
                </a:solidFill>
              </a:rPr>
              <a:t>-Anayasa </a:t>
            </a:r>
            <a:r>
              <a:rPr lang="tr-TR" sz="2500" dirty="0">
                <a:solidFill>
                  <a:srgbClr val="C00000"/>
                </a:solidFill>
              </a:rPr>
              <a:t>bütçe kanun teklifi ile kesin hesap teklifini görüşme ve kabul etme görevini TBMM’ye vermektedir. Bütçe kanun teklifi önce Bütçe Komisyonunda elli beş gün içinde görüşülüp kabul edilmekte sonra Genel Kurulda görüşülüp mali yılbaşına kadar karara bağlanmaktadır.</a:t>
            </a:r>
          </a:p>
        </p:txBody>
      </p:sp>
      <p:graphicFrame>
        <p:nvGraphicFramePr>
          <p:cNvPr id="4" name="Diyagram 3"/>
          <p:cNvGraphicFramePr/>
          <p:nvPr/>
        </p:nvGraphicFramePr>
        <p:xfrm>
          <a:off x="500034" y="285728"/>
          <a:ext cx="8215370" cy="5509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9767175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6048672"/>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buNone/>
              <a:defRPr/>
            </a:pPr>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buNone/>
              <a:defRPr/>
            </a:pPr>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buNone/>
              <a:defRPr/>
            </a:pPr>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buNone/>
              <a:defRPr/>
            </a:pPr>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buNone/>
              <a:defRPr/>
            </a:pPr>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buNone/>
              <a:defRPr/>
            </a:pPr>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buNone/>
              <a:defRPr/>
            </a:pPr>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buNone/>
              <a:defRPr/>
            </a:pPr>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buNone/>
              <a:defRPr/>
            </a:pPr>
            <a:r>
              <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Kahramanmaraş Sütçü İmam Üniversitesi</a:t>
            </a:r>
          </a:p>
          <a:p>
            <a:pPr algn="ctr">
              <a:buNone/>
              <a:defRPr/>
            </a:pPr>
            <a:r>
              <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Strateji Geliştirme Daire Başkanlığı</a:t>
            </a:r>
          </a:p>
          <a:p>
            <a:pPr algn="r">
              <a:buNone/>
              <a:defRPr/>
            </a:pPr>
            <a:r>
              <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lbertus Extra Bold" panose="020E0802040304020204" pitchFamily="34" charset="0"/>
              </a:rPr>
              <a:t>Sedat KILINÇKIRAN</a:t>
            </a:r>
          </a:p>
          <a:p>
            <a:pPr algn="r">
              <a:buNone/>
              <a:defRPr/>
            </a:pPr>
            <a:r>
              <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lbertus Extra Bold" panose="020E0802040304020204" pitchFamily="34" charset="0"/>
              </a:rPr>
              <a:t>Şube Müdürü</a:t>
            </a:r>
          </a:p>
          <a:p>
            <a:pPr>
              <a:buNone/>
            </a:pPr>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6" name="0 Resim" descr="STRATEJI.AMBLEM.jpg"/>
          <p:cNvPicPr>
            <a:picLocks noChangeAspect="1" noChangeArrowheads="1"/>
          </p:cNvPicPr>
          <p:nvPr/>
        </p:nvPicPr>
        <p:blipFill>
          <a:blip r:embed="rId3" cstate="print"/>
          <a:srcRect/>
          <a:stretch>
            <a:fillRect/>
          </a:stretch>
        </p:blipFill>
        <p:spPr bwMode="auto">
          <a:xfrm>
            <a:off x="2555874" y="0"/>
            <a:ext cx="4176365" cy="3789041"/>
          </a:xfrm>
          <a:prstGeom prst="rect">
            <a:avLst/>
          </a:prstGeom>
          <a:blipFill>
            <a:blip r:embed="rId4"/>
            <a:tile tx="0" ty="0" sx="100000" sy="100000" flip="none" algn="tl"/>
          </a:blip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DFEC2A05-CE00-46D3-BFBC-7A7BA6694A5A}"/>
              </a:ext>
            </a:extLst>
          </p:cNvPr>
          <p:cNvSpPr>
            <a:spLocks noGrp="1"/>
          </p:cNvSpPr>
          <p:nvPr>
            <p:ph idx="1"/>
          </p:nvPr>
        </p:nvSpPr>
        <p:spPr/>
        <p:txBody>
          <a:bodyPr/>
          <a:lstStyle/>
          <a:p>
            <a:r>
              <a:rPr lang="tr-TR" dirty="0"/>
              <a:t>Orta Vadeli Mali Program eylül ayının 15 inde yayınlanacağından dolayı 2022-2024 Dönemi taslak olarak Bütçe Hazırlama Rehberi e-bütçe sisteminde yayınlanmıştır.</a:t>
            </a:r>
          </a:p>
          <a:p>
            <a:endParaRPr lang="tr-TR" dirty="0"/>
          </a:p>
          <a:p>
            <a:r>
              <a:rPr lang="tr-TR" dirty="0"/>
              <a:t>E-bütçe sistemine, programbutce.sbb.gov.tr web adresinden eski şifre ile giriş yapılabilecektir.</a:t>
            </a:r>
          </a:p>
        </p:txBody>
      </p:sp>
      <p:sp>
        <p:nvSpPr>
          <p:cNvPr id="3" name="Başlık 2">
            <a:extLst>
              <a:ext uri="{FF2B5EF4-FFF2-40B4-BE49-F238E27FC236}">
                <a16:creationId xmlns:a16="http://schemas.microsoft.com/office/drawing/2014/main" id="{23A1DEDC-1AF7-426E-BBBD-8349BA9E61C0}"/>
              </a:ext>
            </a:extLst>
          </p:cNvPr>
          <p:cNvSpPr>
            <a:spLocks noGrp="1"/>
          </p:cNvSpPr>
          <p:nvPr>
            <p:ph type="title"/>
          </p:nvPr>
        </p:nvSpPr>
        <p:spPr/>
        <p:txBody>
          <a:bodyPr/>
          <a:lstStyle/>
          <a:p>
            <a:pPr algn="ctr"/>
            <a:r>
              <a:rPr lang="tr-TR" u="sng" dirty="0"/>
              <a:t>Program Bütçe</a:t>
            </a:r>
            <a:endParaRPr lang="tr-TR" dirty="0"/>
          </a:p>
        </p:txBody>
      </p:sp>
    </p:spTree>
    <p:extLst>
      <p:ext uri="{BB962C8B-B14F-4D97-AF65-F5344CB8AC3E}">
        <p14:creationId xmlns:p14="http://schemas.microsoft.com/office/powerpoint/2010/main" val="293899107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E66442C3-CDBA-42C1-B470-F8A53A7E9CA9}"/>
              </a:ext>
            </a:extLst>
          </p:cNvPr>
          <p:cNvSpPr>
            <a:spLocks noGrp="1"/>
          </p:cNvSpPr>
          <p:nvPr>
            <p:ph idx="1"/>
          </p:nvPr>
        </p:nvSpPr>
        <p:spPr/>
        <p:txBody>
          <a:bodyPr/>
          <a:lstStyle/>
          <a:p>
            <a:pPr algn="just"/>
            <a:r>
              <a:rPr lang="tr-TR" dirty="0"/>
              <a:t>2021 Yılından İtibaren Performans Esaslı Program Bütçe Sistemi Uygulanmaya Başlamıştır.</a:t>
            </a:r>
          </a:p>
          <a:p>
            <a:endParaRPr lang="tr-TR" dirty="0"/>
          </a:p>
          <a:p>
            <a:pPr algn="just"/>
            <a:r>
              <a:rPr lang="tr-TR" dirty="0"/>
              <a:t>Program bütçenin temel amacı; sınırlı kaynakların, topluma en yüksek faydayı sağlayacak programlara tahsis edilmesini ifade eden harcama önceliğinin geliştirilmesine katkı sağlamaktır.</a:t>
            </a:r>
          </a:p>
          <a:p>
            <a:endParaRPr lang="tr-TR" dirty="0"/>
          </a:p>
        </p:txBody>
      </p:sp>
      <p:sp>
        <p:nvSpPr>
          <p:cNvPr id="3" name="Başlık 2">
            <a:extLst>
              <a:ext uri="{FF2B5EF4-FFF2-40B4-BE49-F238E27FC236}">
                <a16:creationId xmlns:a16="http://schemas.microsoft.com/office/drawing/2014/main" id="{1C9D8C43-5F0E-49F9-9557-667F41B0BC2E}"/>
              </a:ext>
            </a:extLst>
          </p:cNvPr>
          <p:cNvSpPr>
            <a:spLocks noGrp="1"/>
          </p:cNvSpPr>
          <p:nvPr>
            <p:ph type="title"/>
          </p:nvPr>
        </p:nvSpPr>
        <p:spPr/>
        <p:txBody>
          <a:bodyPr/>
          <a:lstStyle/>
          <a:p>
            <a:pPr algn="ctr"/>
            <a:r>
              <a:rPr lang="tr-TR" u="sng" dirty="0"/>
              <a:t>Program Bütçe</a:t>
            </a:r>
          </a:p>
        </p:txBody>
      </p:sp>
    </p:spTree>
    <p:extLst>
      <p:ext uri="{BB962C8B-B14F-4D97-AF65-F5344CB8AC3E}">
        <p14:creationId xmlns:p14="http://schemas.microsoft.com/office/powerpoint/2010/main" val="247281010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C31B8A98-11D3-4D1B-BBFC-58EA46F655C9}"/>
              </a:ext>
            </a:extLst>
          </p:cNvPr>
          <p:cNvSpPr>
            <a:spLocks noGrp="1"/>
          </p:cNvSpPr>
          <p:nvPr>
            <p:ph idx="1"/>
          </p:nvPr>
        </p:nvSpPr>
        <p:spPr/>
        <p:txBody>
          <a:bodyPr>
            <a:noAutofit/>
          </a:bodyPr>
          <a:lstStyle/>
          <a:p>
            <a:pPr algn="just"/>
            <a:r>
              <a:rPr lang="tr-TR" sz="3000" dirty="0"/>
              <a:t>Program bütçe; harcamaların program sınıflandırmasına göre tasnif edildiği, harcama önceliği geliştirme konusunda karar alıcılara kamu hizmet sunumu performansına ilişkin bilgilerin sağlandığı ve bu bilgilerin kaynak tahsisi sürecinde sistematik olarak kullanıldığı bir bütçeleme sistemidir.</a:t>
            </a:r>
          </a:p>
        </p:txBody>
      </p:sp>
      <p:sp>
        <p:nvSpPr>
          <p:cNvPr id="3" name="Başlık 2">
            <a:extLst>
              <a:ext uri="{FF2B5EF4-FFF2-40B4-BE49-F238E27FC236}">
                <a16:creationId xmlns:a16="http://schemas.microsoft.com/office/drawing/2014/main" id="{564C6441-BEB3-45E2-A8E6-3AACA218A822}"/>
              </a:ext>
            </a:extLst>
          </p:cNvPr>
          <p:cNvSpPr>
            <a:spLocks noGrp="1"/>
          </p:cNvSpPr>
          <p:nvPr>
            <p:ph type="title"/>
          </p:nvPr>
        </p:nvSpPr>
        <p:spPr/>
        <p:txBody>
          <a:bodyPr/>
          <a:lstStyle/>
          <a:p>
            <a:pPr algn="ctr"/>
            <a:r>
              <a:rPr lang="tr-TR" u="sng" dirty="0"/>
              <a:t>Program Bütçe</a:t>
            </a:r>
            <a:endParaRPr lang="tr-TR" dirty="0"/>
          </a:p>
        </p:txBody>
      </p:sp>
    </p:spTree>
    <p:extLst>
      <p:ext uri="{BB962C8B-B14F-4D97-AF65-F5344CB8AC3E}">
        <p14:creationId xmlns:p14="http://schemas.microsoft.com/office/powerpoint/2010/main" val="189320073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A6D2DF46-1B89-4F50-B367-765485276331}"/>
              </a:ext>
            </a:extLst>
          </p:cNvPr>
          <p:cNvSpPr>
            <a:spLocks noGrp="1"/>
          </p:cNvSpPr>
          <p:nvPr>
            <p:ph idx="1"/>
          </p:nvPr>
        </p:nvSpPr>
        <p:spPr/>
        <p:txBody>
          <a:bodyPr>
            <a:normAutofit/>
          </a:bodyPr>
          <a:lstStyle/>
          <a:p>
            <a:r>
              <a:rPr lang="tr-TR" sz="2900" dirty="0"/>
              <a:t>Ortak bir amaca veya sonuca yönelik olarak faaliyet gösteren Üniversiteler ortak program sınıflandırması yapısına girmektedir.</a:t>
            </a:r>
          </a:p>
          <a:p>
            <a:endParaRPr lang="tr-TR" sz="2900" dirty="0"/>
          </a:p>
          <a:p>
            <a:r>
              <a:rPr lang="tr-TR" sz="2900" dirty="0"/>
              <a:t>Program sınıflandırması, bütçe kaynaklarının yönetimi açısından «Program-Alt Program-Faaliyet» şeklinde üç düzeyden oluşmaktadır.</a:t>
            </a:r>
          </a:p>
        </p:txBody>
      </p:sp>
      <p:sp>
        <p:nvSpPr>
          <p:cNvPr id="3" name="Başlık 2">
            <a:extLst>
              <a:ext uri="{FF2B5EF4-FFF2-40B4-BE49-F238E27FC236}">
                <a16:creationId xmlns:a16="http://schemas.microsoft.com/office/drawing/2014/main" id="{FBFFBCE9-7363-4D18-AF53-AEB50497BAE1}"/>
              </a:ext>
            </a:extLst>
          </p:cNvPr>
          <p:cNvSpPr>
            <a:spLocks noGrp="1"/>
          </p:cNvSpPr>
          <p:nvPr>
            <p:ph type="title"/>
          </p:nvPr>
        </p:nvSpPr>
        <p:spPr/>
        <p:txBody>
          <a:bodyPr/>
          <a:lstStyle/>
          <a:p>
            <a:pPr algn="ctr"/>
            <a:r>
              <a:rPr lang="tr-TR" u="sng" dirty="0"/>
              <a:t>Program Bütçe</a:t>
            </a:r>
            <a:endParaRPr lang="tr-TR" dirty="0"/>
          </a:p>
        </p:txBody>
      </p:sp>
    </p:spTree>
    <p:extLst>
      <p:ext uri="{BB962C8B-B14F-4D97-AF65-F5344CB8AC3E}">
        <p14:creationId xmlns:p14="http://schemas.microsoft.com/office/powerpoint/2010/main" val="91783071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8EBAEA14-F16C-47B9-90CB-BEB4621971CA}"/>
              </a:ext>
            </a:extLst>
          </p:cNvPr>
          <p:cNvSpPr>
            <a:spLocks noGrp="1"/>
          </p:cNvSpPr>
          <p:nvPr>
            <p:ph idx="1"/>
          </p:nvPr>
        </p:nvSpPr>
        <p:spPr/>
        <p:txBody>
          <a:bodyPr>
            <a:normAutofit lnSpcReduction="10000"/>
          </a:bodyPr>
          <a:lstStyle/>
          <a:p>
            <a:r>
              <a:rPr lang="tr-TR" u="sng" dirty="0"/>
              <a:t>Program:</a:t>
            </a:r>
            <a:r>
              <a:rPr lang="tr-TR" dirty="0"/>
              <a:t> Yükseköğretim</a:t>
            </a:r>
          </a:p>
          <a:p>
            <a:endParaRPr lang="tr-TR" dirty="0"/>
          </a:p>
          <a:p>
            <a:r>
              <a:rPr lang="tr-TR" u="sng" dirty="0"/>
              <a:t>Alt Program:</a:t>
            </a:r>
            <a:r>
              <a:rPr lang="tr-TR" dirty="0"/>
              <a:t> Ön Lisans Eğitimi, Lisans Eğitimi ve Lisansüstü Eğitim</a:t>
            </a:r>
          </a:p>
          <a:p>
            <a:endParaRPr lang="tr-TR" dirty="0"/>
          </a:p>
          <a:p>
            <a:r>
              <a:rPr lang="tr-TR" u="sng" dirty="0"/>
              <a:t>Faaliyet:</a:t>
            </a:r>
            <a:r>
              <a:rPr lang="tr-TR" dirty="0"/>
              <a:t> Yükseköğretim Kurumları Birinci Öğretim-Yükseköğretim Kurumları İkinci Öğretim-Yükseköğretim Kurumları Uzaktan Eğitim-Yükseköğretim Kurumları Tezsiz Yüksek Lisans-Yükseköğretim Kurumları Yaz Okulu</a:t>
            </a:r>
          </a:p>
        </p:txBody>
      </p:sp>
      <p:sp>
        <p:nvSpPr>
          <p:cNvPr id="3" name="Başlık 2">
            <a:extLst>
              <a:ext uri="{FF2B5EF4-FFF2-40B4-BE49-F238E27FC236}">
                <a16:creationId xmlns:a16="http://schemas.microsoft.com/office/drawing/2014/main" id="{D3992BAC-9AF3-4157-B43A-55DBCE189D0C}"/>
              </a:ext>
            </a:extLst>
          </p:cNvPr>
          <p:cNvSpPr>
            <a:spLocks noGrp="1"/>
          </p:cNvSpPr>
          <p:nvPr>
            <p:ph type="title"/>
          </p:nvPr>
        </p:nvSpPr>
        <p:spPr/>
        <p:txBody>
          <a:bodyPr/>
          <a:lstStyle/>
          <a:p>
            <a:pPr algn="ctr"/>
            <a:r>
              <a:rPr lang="tr-TR" u="sng" dirty="0"/>
              <a:t>Program Bütçe</a:t>
            </a:r>
            <a:endParaRPr lang="tr-TR" dirty="0"/>
          </a:p>
        </p:txBody>
      </p:sp>
    </p:spTree>
    <p:extLst>
      <p:ext uri="{BB962C8B-B14F-4D97-AF65-F5344CB8AC3E}">
        <p14:creationId xmlns:p14="http://schemas.microsoft.com/office/powerpoint/2010/main" val="40555341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5">
            <a:extLst>
              <a:ext uri="{FF2B5EF4-FFF2-40B4-BE49-F238E27FC236}">
                <a16:creationId xmlns:a16="http://schemas.microsoft.com/office/drawing/2014/main" id="{2F42406E-D264-49BB-A03D-53A67C13098B}"/>
              </a:ext>
            </a:extLst>
          </p:cNvPr>
          <p:cNvGraphicFramePr>
            <a:graphicFrameLocks noGrp="1"/>
          </p:cNvGraphicFramePr>
          <p:nvPr>
            <p:ph idx="1"/>
            <p:extLst>
              <p:ext uri="{D42A27DB-BD31-4B8C-83A1-F6EECF244321}">
                <p14:modId xmlns:p14="http://schemas.microsoft.com/office/powerpoint/2010/main" val="4161487256"/>
              </p:ext>
            </p:extLst>
          </p:nvPr>
        </p:nvGraphicFramePr>
        <p:xfrm>
          <a:off x="683568" y="2204864"/>
          <a:ext cx="7560840" cy="2016224"/>
        </p:xfrm>
        <a:graphic>
          <a:graphicData uri="http://schemas.openxmlformats.org/drawingml/2006/table">
            <a:tbl>
              <a:tblPr firstRow="1" bandRow="1">
                <a:tableStyleId>{5C22544A-7EE6-4342-B048-85BDC9FD1C3A}</a:tableStyleId>
              </a:tblPr>
              <a:tblGrid>
                <a:gridCol w="2232248">
                  <a:extLst>
                    <a:ext uri="{9D8B030D-6E8A-4147-A177-3AD203B41FA5}">
                      <a16:colId xmlns:a16="http://schemas.microsoft.com/office/drawing/2014/main" val="4185652179"/>
                    </a:ext>
                  </a:extLst>
                </a:gridCol>
                <a:gridCol w="1080120">
                  <a:extLst>
                    <a:ext uri="{9D8B030D-6E8A-4147-A177-3AD203B41FA5}">
                      <a16:colId xmlns:a16="http://schemas.microsoft.com/office/drawing/2014/main" val="626090379"/>
                    </a:ext>
                  </a:extLst>
                </a:gridCol>
                <a:gridCol w="936104">
                  <a:extLst>
                    <a:ext uri="{9D8B030D-6E8A-4147-A177-3AD203B41FA5}">
                      <a16:colId xmlns:a16="http://schemas.microsoft.com/office/drawing/2014/main" val="672179208"/>
                    </a:ext>
                  </a:extLst>
                </a:gridCol>
                <a:gridCol w="1080120">
                  <a:extLst>
                    <a:ext uri="{9D8B030D-6E8A-4147-A177-3AD203B41FA5}">
                      <a16:colId xmlns:a16="http://schemas.microsoft.com/office/drawing/2014/main" val="2841321089"/>
                    </a:ext>
                  </a:extLst>
                </a:gridCol>
                <a:gridCol w="2232248">
                  <a:extLst>
                    <a:ext uri="{9D8B030D-6E8A-4147-A177-3AD203B41FA5}">
                      <a16:colId xmlns:a16="http://schemas.microsoft.com/office/drawing/2014/main" val="1104381467"/>
                    </a:ext>
                  </a:extLst>
                </a:gridCol>
              </a:tblGrid>
              <a:tr h="1128869">
                <a:tc>
                  <a:txBody>
                    <a:bodyPr/>
                    <a:lstStyle/>
                    <a:p>
                      <a:pPr algn="ctr"/>
                      <a:r>
                        <a:rPr lang="tr-TR" dirty="0"/>
                        <a:t>Program Sınıflandırması</a:t>
                      </a:r>
                    </a:p>
                  </a:txBody>
                  <a:tcPr anchor="ctr"/>
                </a:tc>
                <a:tc>
                  <a:txBody>
                    <a:bodyPr/>
                    <a:lstStyle/>
                    <a:p>
                      <a:pPr algn="ctr"/>
                      <a:r>
                        <a:rPr lang="tr-TR" dirty="0"/>
                        <a:t>Kurum Kodu</a:t>
                      </a:r>
                    </a:p>
                  </a:txBody>
                  <a:tcPr anchor="ctr"/>
                </a:tc>
                <a:tc>
                  <a:txBody>
                    <a:bodyPr/>
                    <a:lstStyle/>
                    <a:p>
                      <a:pPr algn="ctr"/>
                      <a:r>
                        <a:rPr lang="tr-TR" dirty="0"/>
                        <a:t>Birim Kodu</a:t>
                      </a:r>
                    </a:p>
                  </a:txBody>
                  <a:tcPr anchor="ctr"/>
                </a:tc>
                <a:tc>
                  <a:txBody>
                    <a:bodyPr/>
                    <a:lstStyle/>
                    <a:p>
                      <a:pPr algn="ctr"/>
                      <a:r>
                        <a:rPr lang="tr-TR" dirty="0"/>
                        <a:t>Finans Kodu</a:t>
                      </a:r>
                    </a:p>
                  </a:txBody>
                  <a:tcPr anchor="ctr"/>
                </a:tc>
                <a:tc>
                  <a:txBody>
                    <a:bodyPr/>
                    <a:lstStyle/>
                    <a:p>
                      <a:pPr algn="ctr"/>
                      <a:r>
                        <a:rPr lang="tr-TR" dirty="0"/>
                        <a:t>Ekonomik Kod</a:t>
                      </a:r>
                    </a:p>
                  </a:txBody>
                  <a:tcPr anchor="ctr"/>
                </a:tc>
                <a:extLst>
                  <a:ext uri="{0D108BD9-81ED-4DB2-BD59-A6C34878D82A}">
                    <a16:rowId xmlns:a16="http://schemas.microsoft.com/office/drawing/2014/main" val="3120241336"/>
                  </a:ext>
                </a:extLst>
              </a:tr>
              <a:tr h="887355">
                <a:tc>
                  <a:txBody>
                    <a:bodyPr/>
                    <a:lstStyle/>
                    <a:p>
                      <a:pPr algn="ctr"/>
                      <a:r>
                        <a:rPr lang="tr-TR" dirty="0"/>
                        <a:t>62.239.756.3653</a:t>
                      </a:r>
                    </a:p>
                  </a:txBody>
                  <a:tcPr anchor="ctr"/>
                </a:tc>
                <a:tc>
                  <a:txBody>
                    <a:bodyPr/>
                    <a:lstStyle/>
                    <a:p>
                      <a:pPr algn="ctr"/>
                      <a:r>
                        <a:rPr lang="tr-TR" dirty="0"/>
                        <a:t>451</a:t>
                      </a:r>
                    </a:p>
                  </a:txBody>
                  <a:tcPr anchor="ctr"/>
                </a:tc>
                <a:tc>
                  <a:txBody>
                    <a:bodyPr/>
                    <a:lstStyle/>
                    <a:p>
                      <a:pPr algn="ctr"/>
                      <a:r>
                        <a:rPr lang="tr-TR" dirty="0"/>
                        <a:t>1</a:t>
                      </a:r>
                    </a:p>
                  </a:txBody>
                  <a:tcPr anchor="ctr"/>
                </a:tc>
                <a:tc>
                  <a:txBody>
                    <a:bodyPr/>
                    <a:lstStyle/>
                    <a:p>
                      <a:pPr algn="ctr"/>
                      <a:r>
                        <a:rPr lang="tr-TR" dirty="0"/>
                        <a:t>02</a:t>
                      </a:r>
                    </a:p>
                  </a:txBody>
                  <a:tcPr anchor="ctr"/>
                </a:tc>
                <a:tc>
                  <a:txBody>
                    <a:bodyPr/>
                    <a:lstStyle/>
                    <a:p>
                      <a:pPr algn="ctr"/>
                      <a:r>
                        <a:rPr lang="tr-TR" dirty="0"/>
                        <a:t>01.01.10.01</a:t>
                      </a:r>
                    </a:p>
                  </a:txBody>
                  <a:tcPr anchor="ctr"/>
                </a:tc>
                <a:extLst>
                  <a:ext uri="{0D108BD9-81ED-4DB2-BD59-A6C34878D82A}">
                    <a16:rowId xmlns:a16="http://schemas.microsoft.com/office/drawing/2014/main" val="4198421610"/>
                  </a:ext>
                </a:extLst>
              </a:tr>
            </a:tbl>
          </a:graphicData>
        </a:graphic>
      </p:graphicFrame>
      <p:sp>
        <p:nvSpPr>
          <p:cNvPr id="3" name="Başlık 2">
            <a:extLst>
              <a:ext uri="{FF2B5EF4-FFF2-40B4-BE49-F238E27FC236}">
                <a16:creationId xmlns:a16="http://schemas.microsoft.com/office/drawing/2014/main" id="{A2F0BC59-0935-4A0D-B420-4ABB06C7E742}"/>
              </a:ext>
            </a:extLst>
          </p:cNvPr>
          <p:cNvSpPr>
            <a:spLocks noGrp="1"/>
          </p:cNvSpPr>
          <p:nvPr>
            <p:ph type="title"/>
          </p:nvPr>
        </p:nvSpPr>
        <p:spPr>
          <a:xfrm>
            <a:off x="457200" y="274638"/>
            <a:ext cx="8229600" cy="1714202"/>
          </a:xfrm>
        </p:spPr>
        <p:txBody>
          <a:bodyPr>
            <a:normAutofit fontScale="90000"/>
          </a:bodyPr>
          <a:lstStyle/>
          <a:p>
            <a:pPr algn="ctr"/>
            <a:r>
              <a:rPr lang="tr-TR" u="sng" dirty="0"/>
              <a:t>Program Bütçe</a:t>
            </a:r>
            <a:br>
              <a:rPr lang="tr-TR" u="sng" dirty="0"/>
            </a:br>
            <a:r>
              <a:rPr lang="tr-TR" u="sng" dirty="0" err="1">
                <a:solidFill>
                  <a:srgbClr val="00B0F0"/>
                </a:solidFill>
              </a:rPr>
              <a:t>Bütçe</a:t>
            </a:r>
            <a:r>
              <a:rPr lang="tr-TR" u="sng" dirty="0">
                <a:solidFill>
                  <a:srgbClr val="00B0F0"/>
                </a:solidFill>
              </a:rPr>
              <a:t> Tertibi</a:t>
            </a:r>
            <a:br>
              <a:rPr lang="tr-TR" u="sng" dirty="0"/>
            </a:br>
            <a:endParaRPr lang="tr-TR" dirty="0"/>
          </a:p>
        </p:txBody>
      </p:sp>
    </p:spTree>
    <p:extLst>
      <p:ext uri="{BB962C8B-B14F-4D97-AF65-F5344CB8AC3E}">
        <p14:creationId xmlns:p14="http://schemas.microsoft.com/office/powerpoint/2010/main" val="25675634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2402</TotalTime>
  <Words>2142</Words>
  <Application>Microsoft Office PowerPoint</Application>
  <PresentationFormat>Ekran Gösterisi (4:3)</PresentationFormat>
  <Paragraphs>252</Paragraphs>
  <Slides>34</Slides>
  <Notes>27</Notes>
  <HiddenSlides>0</HiddenSlides>
  <MMClips>0</MMClips>
  <ScaleCrop>false</ScaleCrop>
  <HeadingPairs>
    <vt:vector size="6" baseType="variant">
      <vt:variant>
        <vt:lpstr>Kullanılan Yazı Tipleri</vt:lpstr>
      </vt:variant>
      <vt:variant>
        <vt:i4>12</vt:i4>
      </vt:variant>
      <vt:variant>
        <vt:lpstr>Tema</vt:lpstr>
      </vt:variant>
      <vt:variant>
        <vt:i4>1</vt:i4>
      </vt:variant>
      <vt:variant>
        <vt:lpstr>Slayt Başlıkları</vt:lpstr>
      </vt:variant>
      <vt:variant>
        <vt:i4>34</vt:i4>
      </vt:variant>
    </vt:vector>
  </HeadingPairs>
  <TitlesOfParts>
    <vt:vector size="47" baseType="lpstr">
      <vt:lpstr>Albertus Extra Bold</vt:lpstr>
      <vt:lpstr>Albertus Medium</vt:lpstr>
      <vt:lpstr>Albertus MT Lt</vt:lpstr>
      <vt:lpstr>Arial</vt:lpstr>
      <vt:lpstr>Calibri</vt:lpstr>
      <vt:lpstr>Lucida Sans Unicode</vt:lpstr>
      <vt:lpstr>Lucida Sans Unicode (Gövde)</vt:lpstr>
      <vt:lpstr>Tahoma</vt:lpstr>
      <vt:lpstr>Verdana</vt:lpstr>
      <vt:lpstr>Wingdings</vt:lpstr>
      <vt:lpstr>Wingdings 2</vt:lpstr>
      <vt:lpstr>Wingdings 3</vt:lpstr>
      <vt:lpstr>Kalabalık</vt:lpstr>
      <vt:lpstr>5018 Sayılı Kamu Mali Yönetimi ve Kontrol Kanunu</vt:lpstr>
      <vt:lpstr>PowerPoint Sunusu</vt:lpstr>
      <vt:lpstr>PowerPoint Sunusu</vt:lpstr>
      <vt:lpstr>Program Bütçe</vt:lpstr>
      <vt:lpstr>Program Bütçe</vt:lpstr>
      <vt:lpstr>Program Bütçe</vt:lpstr>
      <vt:lpstr>Program Bütçe</vt:lpstr>
      <vt:lpstr>Program Bütçe</vt:lpstr>
      <vt:lpstr>Program Bütçe Bütçe Tertibi </vt:lpstr>
      <vt:lpstr>Program Bütçe Finans Kodu</vt:lpstr>
      <vt:lpstr>Program Bütçe Program Sınıflandırması</vt:lpstr>
      <vt:lpstr>Program Bütçe Ekonomik Sınıflandırma</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Ödenek İşlemleri</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5018 Sayılı Kamu Mali Yönetimi ve Kontrol Kanunu</dc:title>
  <dc:creator>sk</dc:creator>
  <cp:lastModifiedBy>S_K</cp:lastModifiedBy>
  <cp:revision>180</cp:revision>
  <dcterms:created xsi:type="dcterms:W3CDTF">2012-06-20T07:25:33Z</dcterms:created>
  <dcterms:modified xsi:type="dcterms:W3CDTF">2021-06-24T08:23:48Z</dcterms:modified>
</cp:coreProperties>
</file>